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257" r:id="rId40"/>
    <p:sldId id="258" r:id="rId41"/>
    <p:sldId id="259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70" r:id="rId51"/>
    <p:sldId id="277" r:id="rId52"/>
    <p:sldId id="278" r:id="rId53"/>
    <p:sldId id="271" r:id="rId54"/>
    <p:sldId id="279" r:id="rId55"/>
    <p:sldId id="280" r:id="rId56"/>
    <p:sldId id="281" r:id="rId57"/>
    <p:sldId id="283" r:id="rId58"/>
    <p:sldId id="282" r:id="rId59"/>
    <p:sldId id="284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82" r:id="rId94"/>
    <p:sldId id="383" r:id="rId95"/>
    <p:sldId id="384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93" r:id="rId105"/>
    <p:sldId id="394" r:id="rId106"/>
    <p:sldId id="395" r:id="rId107"/>
    <p:sldId id="286" r:id="rId108"/>
    <p:sldId id="287" r:id="rId109"/>
    <p:sldId id="288" r:id="rId110"/>
    <p:sldId id="289" r:id="rId111"/>
    <p:sldId id="290" r:id="rId112"/>
    <p:sldId id="285" r:id="rId113"/>
    <p:sldId id="291" r:id="rId114"/>
    <p:sldId id="292" r:id="rId115"/>
    <p:sldId id="293" r:id="rId116"/>
    <p:sldId id="294" r:id="rId117"/>
    <p:sldId id="295" r:id="rId118"/>
    <p:sldId id="296" r:id="rId119"/>
    <p:sldId id="297" r:id="rId120"/>
    <p:sldId id="298" r:id="rId121"/>
    <p:sldId id="300" r:id="rId122"/>
    <p:sldId id="301" r:id="rId123"/>
    <p:sldId id="302" r:id="rId124"/>
    <p:sldId id="303" r:id="rId125"/>
    <p:sldId id="304" r:id="rId126"/>
    <p:sldId id="305" r:id="rId127"/>
    <p:sldId id="306" r:id="rId128"/>
    <p:sldId id="307" r:id="rId129"/>
    <p:sldId id="308" r:id="rId130"/>
    <p:sldId id="309" r:id="rId131"/>
    <p:sldId id="310" r:id="rId1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천 수빈" initials="천수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DF4"/>
    <a:srgbClr val="293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1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1-16T02:20:00.492" idx="1">
    <p:pos x="10" y="10"/>
    <p:text>Param 알아오기</p:text>
  </p:cm>
  <p:cm authorId="0" dt="2020-01-18T18:33:19.408" idx="2">
    <p:pos x="10" y="146"/>
    <p:text>가중치개수, 갈수록 더 복잡하고 많은 수가 된다.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1-18T20:30:06.340" idx="3">
    <p:pos x="10" y="10"/>
    <p:text>지금 살펴볼 예제는 2013년에 열린 캐글 경연인 강아지 vs 고양이 입니다. 캐글은 주어진 주제에 대해 분석하는 대회 플랫폼입니다.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1-19T23:09:31.333" idx="4">
    <p:pos x="10" y="10"/>
    <p:text>임베딩층의 차원이 이해가 안가서 여기 코드가 잘 이해가 안됨 누구든 이해하신 분 계시면 발표전에 잠깐 알려주세요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083E0D-D2FF-4A54-A5D9-FFCA2722C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F149E9E-04E0-48CA-AEC4-8E1651C5C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9946F6-CD59-4468-A775-8FF87485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E80C50E-A3AA-49E2-9C5B-CB6CD278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EF1B9E-67A5-4CCD-893E-9B9BCD19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7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292019-C994-4315-B69A-7846BC23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4A5617B-78EB-4FE6-837B-1CCC37CD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CC523C-9B3D-4390-81C9-848598C7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EB70BF-A902-4C5B-A3EB-F155FE9F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63CBEB-34B2-4BE9-B891-D76A7BAF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6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A3178B-0F55-446F-86B7-861791ADE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67EF62B-98FC-41DE-B88B-61DE44C4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6502CE-8177-476B-B189-1AE57F27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4369C2-C744-4C3E-8967-0AB65CEC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32B981B-1776-4CC9-8A3C-CC1B2D41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2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01D213-09D1-41F6-B64C-539452B6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D25CF71-2509-4065-AA47-ACF7CA28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4DF2037-581B-4A15-9C8B-A9184996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44440F-6977-4957-AC79-296EA359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1D1398-4859-4D7D-9769-1D639EA4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72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0A97F7-1AEE-4F98-966B-9A22ACE8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7CA0F75-70B0-469D-8916-A9A0ED54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6C239D-E301-4679-BC15-9E23AAA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EB4137-7B49-4D3E-9905-6C59523B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CB541A-447F-47AA-BBB9-5CD3B62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3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86AEFF-AAFB-44DC-AAD6-1A8CD7E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24377F-C933-4F18-BB70-048B224B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7D71FB0-D936-47E0-8FD8-ACBCD374F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1F22E5C-0600-4EF6-B2D7-B06A4C59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AD0520-C95E-46BD-A01D-E9DB148D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B0D35F-A83E-46B8-8B18-1A583289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6B944B-0E41-435F-BB2C-F67152D2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6F5439-4B30-4136-BCC7-910643042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BC9D61-FE8C-43E7-A8EF-EA9F31518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9F65D7-2222-47C2-B916-D321BC3CD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5CAFA9A-CF00-45F2-8F99-909AC5DB3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4410F4-EFC2-4DC8-8C06-BA8A9581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F5218CB-96E8-4F1B-986A-E476FB9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C0FE313-7FBB-479F-9DBD-34BE8959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4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1A4F5-9D3F-4054-BA4D-B51546EA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926065-A2D9-4795-89DE-2F9F1B1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5AF8CB3-DDE0-404E-9EB5-18562E5C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300810A-7706-49E4-8107-4A80A578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1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51080A5-644D-4714-B625-236A36B4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42F479A-5D2E-4A92-A0F1-DA377E75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A1819BE-181E-4565-9C51-E500717F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4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CED00B-46EE-4E1C-B86C-55D1684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E8FEB51-2F94-4E9B-8C78-749F2EAA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CD81D5A-6D0F-497C-93FF-CA8E60379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82E5279-1BED-4174-A72D-867A2ED8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C4874C4-3475-4EDB-A165-90534D8B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27C4FE7-677F-49CC-B4E8-DBAC3231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1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576B3-9A74-4C2D-BAB7-0AE3DB2D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E3A79D1-C588-495E-A3EF-0CD4924D9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2277182-2236-41AD-85F6-B197161C9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B3C001-4782-4110-B848-7E85B997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7B4D3AE-D894-4E49-A696-EC6F97F4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1A27F2-7EAE-4592-ACD9-4828CE25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9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1C48332-62D7-428E-8060-2F60D512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7336D32-85FC-4305-8C10-C9793D39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BBAA04-AF6D-4342-B8FF-7B3421E51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42BF-F0D4-4549-B672-6F47A21C70F0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373F-F298-4823-A950-250DA6276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0BB291A-DBA5-4C69-A5E4-18C332816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4F0D2-2531-4216-BDD9-9393086A9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1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.stack.imgur.com/Tnfmi.gif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/dogs-vs-cats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8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slide" Target="slide4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5617029"/>
            <a:ext cx="12192000" cy="1240971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C925BBF-BAC8-495E-9F29-2D266BF1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81" y="5350380"/>
            <a:ext cx="1015680" cy="10156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46921DC-1EF2-432B-8439-5BD85BB2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51" y="5065991"/>
            <a:ext cx="1102076" cy="11020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70E0685-DBDC-44EF-88AC-BB79FB7E3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226">
            <a:off x="8930077" y="735939"/>
            <a:ext cx="1049208" cy="1049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92B9F19-AC86-4444-9B41-1D737524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38" y="867621"/>
            <a:ext cx="802891" cy="8028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BF8A8D9-77A7-45A7-BA2A-DC9F7447D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1" y="5032553"/>
            <a:ext cx="920809" cy="920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740C279-A82E-41D8-A341-AFC501007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6" y="176683"/>
            <a:ext cx="920809" cy="920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F7A8CE-5438-4694-AB1E-BCAF431EE24A}"/>
              </a:ext>
            </a:extLst>
          </p:cNvPr>
          <p:cNvSpPr txBox="1"/>
          <p:nvPr/>
        </p:nvSpPr>
        <p:spPr>
          <a:xfrm>
            <a:off x="1861025" y="1813265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C3DDF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이성찬 윤인섭 천수빈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0E232F7-3404-4086-B9F7-733ED71821F6}"/>
              </a:ext>
            </a:extLst>
          </p:cNvPr>
          <p:cNvSpPr txBox="1"/>
          <p:nvPr/>
        </p:nvSpPr>
        <p:spPr>
          <a:xfrm>
            <a:off x="1861025" y="2320331"/>
            <a:ext cx="7875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</a:t>
            </a:r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컴퓨터 비전을 위한 딥러닝</a:t>
            </a:r>
            <a:endParaRPr lang="en-US" altLang="ko-KR" sz="4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</a:t>
            </a:r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텍스트와 시퀀스를 위한 딥러닝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024C3D4-C7CA-48AE-8FAA-B7C4978D6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89844" l="2734" r="98438">
                        <a14:foregroundMark x1="21484" y1="59766" x2="44531" y2="59375"/>
                        <a14:foregroundMark x1="44531" y1="59375" x2="21094" y2="56250"/>
                        <a14:foregroundMark x1="21094" y1="56250" x2="22656" y2="46094"/>
                        <a14:foregroundMark x1="21484" y1="57422" x2="19141" y2="32422"/>
                        <a14:foregroundMark x1="19141" y1="32422" x2="34375" y2="19141"/>
                        <a14:foregroundMark x1="34375" y1="19141" x2="52734" y2="23438"/>
                        <a14:foregroundMark x1="52734" y1="23438" x2="35547" y2="41016"/>
                        <a14:foregroundMark x1="35547" y1="41016" x2="25000" y2="19141"/>
                        <a14:foregroundMark x1="25000" y1="19141" x2="44141" y2="20313"/>
                        <a14:foregroundMark x1="44141" y1="20313" x2="55078" y2="35938"/>
                        <a14:foregroundMark x1="55078" y1="35938" x2="39063" y2="50781"/>
                        <a14:foregroundMark x1="39063" y1="50781" x2="10547" y2="40625"/>
                        <a14:foregroundMark x1="10547" y1="40625" x2="9375" y2="3516"/>
                        <a14:foregroundMark x1="9375" y1="3516" x2="13281" y2="25391"/>
                        <a14:foregroundMark x1="13281" y1="25391" x2="30859" y2="14844"/>
                        <a14:foregroundMark x1="30859" y1="14844" x2="7422" y2="32422"/>
                        <a14:foregroundMark x1="7422" y1="32422" x2="13281" y2="12109"/>
                        <a14:foregroundMark x1="13281" y1="12109" x2="64844" y2="21484"/>
                        <a14:foregroundMark x1="64844" y1="21484" x2="83203" y2="49609"/>
                        <a14:foregroundMark x1="83203" y1="49609" x2="49219" y2="48828"/>
                        <a14:foregroundMark x1="49219" y1="48828" x2="27734" y2="9375"/>
                        <a14:foregroundMark x1="27734" y1="9375" x2="81641" y2="5078"/>
                        <a14:foregroundMark x1="81641" y1="5078" x2="87891" y2="27344"/>
                        <a14:foregroundMark x1="87891" y1="27344" x2="68750" y2="34766"/>
                        <a14:foregroundMark x1="68750" y1="34766" x2="80078" y2="17969"/>
                        <a14:foregroundMark x1="80078" y1="17969" x2="98438" y2="32031"/>
                        <a14:foregroundMark x1="98438" y1="32031" x2="77344" y2="57813"/>
                        <a14:foregroundMark x1="77344" y1="57813" x2="59766" y2="48438"/>
                        <a14:foregroundMark x1="59766" y1="48438" x2="59766" y2="47656"/>
                        <a14:foregroundMark x1="24609" y1="49609" x2="26172" y2="24219"/>
                        <a14:foregroundMark x1="26172" y1="24219" x2="46094" y2="8594"/>
                        <a14:foregroundMark x1="46094" y1="8594" x2="26563" y2="12109"/>
                        <a14:foregroundMark x1="26563" y1="12109" x2="38672" y2="29297"/>
                        <a14:foregroundMark x1="38672" y1="29297" x2="8203" y2="37500"/>
                        <a14:foregroundMark x1="8203" y1="37500" x2="3516" y2="15234"/>
                        <a14:foregroundMark x1="3516" y1="15234" x2="22266" y2="17578"/>
                        <a14:foregroundMark x1="22266" y1="17578" x2="9375" y2="38672"/>
                        <a14:foregroundMark x1="9375" y1="38672" x2="25000" y2="55078"/>
                        <a14:foregroundMark x1="25000" y1="55078" x2="3906" y2="64063"/>
                        <a14:foregroundMark x1="3906" y1="64063" x2="19531" y2="51172"/>
                        <a14:foregroundMark x1="19531" y1="51172" x2="19922" y2="61328"/>
                        <a14:foregroundMark x1="35938" y1="87109" x2="36328" y2="85938"/>
                        <a14:foregroundMark x1="36719" y1="86719" x2="35156" y2="87109"/>
                        <a14:foregroundMark x1="34766" y1="87109" x2="33984" y2="87500"/>
                        <a14:foregroundMark x1="84766" y1="50000" x2="73828" y2="28906"/>
                        <a14:foregroundMark x1="73828" y1="28906" x2="48047" y2="8594"/>
                        <a14:foregroundMark x1="48047" y1="8594" x2="66797" y2="6641"/>
                        <a14:foregroundMark x1="66797" y1="6641" x2="28125" y2="0"/>
                        <a14:foregroundMark x1="28125" y1="0" x2="93359" y2="12500"/>
                        <a14:foregroundMark x1="93359" y1="12500" x2="54297" y2="8594"/>
                        <a14:foregroundMark x1="54297" y1="8594" x2="78906" y2="7422"/>
                        <a14:foregroundMark x1="78906" y1="7422" x2="13672" y2="2734"/>
                        <a14:foregroundMark x1="13672" y1="2734" x2="50391" y2="6250"/>
                        <a14:foregroundMark x1="50391" y1="6250" x2="3906" y2="1172"/>
                        <a14:foregroundMark x1="3906" y1="1172" x2="87500" y2="13672"/>
                        <a14:foregroundMark x1="87500" y1="13672" x2="44531" y2="11719"/>
                        <a14:foregroundMark x1="44531" y1="11719" x2="68359" y2="6641"/>
                        <a14:foregroundMark x1="68359" y1="6641" x2="10938" y2="1172"/>
                        <a14:foregroundMark x1="10938" y1="1172" x2="74609" y2="5859"/>
                        <a14:foregroundMark x1="74609" y1="5859" x2="33594" y2="6641"/>
                        <a14:foregroundMark x1="33594" y1="6641" x2="62500" y2="781"/>
                        <a14:foregroundMark x1="62500" y1="781" x2="20703" y2="2344"/>
                        <a14:foregroundMark x1="20703" y1="2344" x2="62500" y2="3125"/>
                        <a14:foregroundMark x1="62500" y1="3125" x2="5859" y2="2734"/>
                        <a14:foregroundMark x1="5859" y1="2734" x2="65625" y2="10938"/>
                        <a14:foregroundMark x1="65625" y1="10938" x2="18750" y2="13281"/>
                        <a14:foregroundMark x1="18750" y1="13281" x2="57813" y2="15234"/>
                        <a14:foregroundMark x1="57813" y1="15234" x2="15234" y2="21094"/>
                        <a14:foregroundMark x1="15234" y1="21094" x2="46875" y2="21875"/>
                        <a14:foregroundMark x1="46875" y1="21875" x2="25391" y2="26563"/>
                        <a14:foregroundMark x1="25391" y1="26563" x2="62109" y2="26172"/>
                        <a14:foregroundMark x1="62109" y1="26172" x2="30859" y2="28516"/>
                        <a14:foregroundMark x1="30859" y1="28516" x2="75000" y2="35938"/>
                        <a14:foregroundMark x1="75000" y1="35938" x2="43359" y2="39844"/>
                        <a14:foregroundMark x1="43359" y1="39844" x2="67969" y2="42969"/>
                        <a14:foregroundMark x1="67969" y1="42969" x2="22656" y2="45313"/>
                        <a14:foregroundMark x1="22656" y1="45313" x2="63281" y2="45703"/>
                        <a14:foregroundMark x1="63281" y1="45703" x2="19141" y2="47656"/>
                        <a14:foregroundMark x1="19141" y1="47656" x2="60156" y2="42969"/>
                        <a14:foregroundMark x1="60156" y1="42969" x2="36719" y2="47656"/>
                        <a14:foregroundMark x1="36719" y1="47656" x2="68750" y2="50391"/>
                        <a14:foregroundMark x1="68750" y1="50391" x2="43750" y2="54297"/>
                        <a14:foregroundMark x1="43750" y1="54297" x2="72266" y2="57422"/>
                        <a14:foregroundMark x1="72266" y1="57422" x2="53906" y2="63281"/>
                        <a14:foregroundMark x1="53906" y1="63281" x2="75781" y2="65234"/>
                        <a14:foregroundMark x1="75781" y1="65234" x2="84766" y2="70703"/>
                        <a14:foregroundMark x1="88281" y1="73438" x2="85156" y2="51563"/>
                        <a14:foregroundMark x1="85156" y1="51563" x2="85938" y2="48438"/>
                        <a14:foregroundMark x1="88281" y1="42969" x2="88281" y2="18359"/>
                        <a14:foregroundMark x1="88281" y1="18359" x2="62891" y2="3125"/>
                        <a14:foregroundMark x1="62891" y1="3125" x2="42188" y2="0"/>
                        <a14:foregroundMark x1="42188" y1="0" x2="84375" y2="3906"/>
                        <a14:foregroundMark x1="84375" y1="3906" x2="65234" y2="1563"/>
                        <a14:foregroundMark x1="65234" y1="1563" x2="95703" y2="2344"/>
                        <a14:foregroundMark x1="95703" y1="2344" x2="67578" y2="1172"/>
                        <a14:foregroundMark x1="67578" y1="1172" x2="68359" y2="1172"/>
                        <a14:foregroundMark x1="19922" y1="19141" x2="39063" y2="28516"/>
                        <a14:foregroundMark x1="39063" y1="28516" x2="16797" y2="37500"/>
                        <a14:foregroundMark x1="16797" y1="37500" x2="2734" y2="53906"/>
                        <a14:foregroundMark x1="2734" y1="53906" x2="9766" y2="44922"/>
                        <a14:foregroundMark x1="8594" y1="57422" x2="17578" y2="35547"/>
                        <a14:foregroundMark x1="17578" y1="35547" x2="24609" y2="58203"/>
                        <a14:foregroundMark x1="24609" y1="58203" x2="11719" y2="42969"/>
                        <a14:foregroundMark x1="11719" y1="42969" x2="30859" y2="39063"/>
                        <a14:foregroundMark x1="30859" y1="39063" x2="9375" y2="49219"/>
                        <a14:foregroundMark x1="9375" y1="49219" x2="4688" y2="11328"/>
                        <a14:foregroundMark x1="4688" y1="11328" x2="36328" y2="24609"/>
                        <a14:foregroundMark x1="36328" y1="24609" x2="30078" y2="43750"/>
                        <a14:foregroundMark x1="30078" y1="43750" x2="3516" y2="33594"/>
                        <a14:foregroundMark x1="3516" y1="33594" x2="16406" y2="10156"/>
                        <a14:foregroundMark x1="16406" y1="10156" x2="50391" y2="22266"/>
                        <a14:foregroundMark x1="50391" y1="22266" x2="58594" y2="40625"/>
                        <a14:foregroundMark x1="58594" y1="40625" x2="30859" y2="60547"/>
                        <a14:foregroundMark x1="30859" y1="60547" x2="12109" y2="49219"/>
                        <a14:foregroundMark x1="12109" y1="49219" x2="12500" y2="26563"/>
                        <a14:foregroundMark x1="12500" y1="26563" x2="37109" y2="7031"/>
                        <a14:foregroundMark x1="37109" y1="7031" x2="67188" y2="9766"/>
                        <a14:foregroundMark x1="67188" y1="9766" x2="89453" y2="24609"/>
                        <a14:foregroundMark x1="89453" y1="24609" x2="61719" y2="55859"/>
                        <a14:foregroundMark x1="61719" y1="55859" x2="31250" y2="34375"/>
                        <a14:foregroundMark x1="31250" y1="34375" x2="49219" y2="22656"/>
                        <a14:foregroundMark x1="49219" y1="22656" x2="53906" y2="38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38" y="4248189"/>
            <a:ext cx="2576232" cy="25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연산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35B0BF-9CE6-4060-B859-B97D5057116E}"/>
              </a:ext>
            </a:extLst>
          </p:cNvPr>
          <p:cNvSpPr txBox="1"/>
          <p:nvPr/>
        </p:nvSpPr>
        <p:spPr>
          <a:xfrm>
            <a:off x="400931" y="1684187"/>
            <a:ext cx="6531115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학습된 패턴은 평행이동 불변성을 가지고 있다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= </a:t>
            </a:r>
            <a:r>
              <a:rPr lang="ko-KR" altLang="en-US" sz="2000" dirty="0">
                <a:solidFill>
                  <a:schemeClr val="bg1"/>
                </a:solidFill>
              </a:rPr>
              <a:t>이미지가 어디에 있든 인식이 가능하다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패턴의 공간적 계층구조를 학습할 수 있다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= </a:t>
            </a:r>
            <a:r>
              <a:rPr lang="ko-KR" altLang="en-US" sz="2000" dirty="0">
                <a:solidFill>
                  <a:schemeClr val="bg1"/>
                </a:solidFill>
              </a:rPr>
              <a:t>어떤 샘플이 와도 단계적으로 학습이 가능하다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2B8CCCE-7364-4D07-8537-3589B5BA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51" y="1570674"/>
            <a:ext cx="6531115" cy="4404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AAA47-E20A-484F-AAA9-89FB5E33AC9D}"/>
              </a:ext>
            </a:extLst>
          </p:cNvPr>
          <p:cNvSpPr txBox="1"/>
          <p:nvPr/>
        </p:nvSpPr>
        <p:spPr>
          <a:xfrm>
            <a:off x="1236978" y="4740494"/>
            <a:ext cx="4859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* </a:t>
            </a:r>
            <a:r>
              <a:rPr lang="ko-KR" altLang="en-US" sz="2000" dirty="0" err="1">
                <a:solidFill>
                  <a:schemeClr val="bg1"/>
                </a:solidFill>
              </a:rPr>
              <a:t>응답맵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= </a:t>
            </a:r>
            <a:r>
              <a:rPr lang="ko-KR" altLang="en-US" sz="2000" dirty="0">
                <a:solidFill>
                  <a:schemeClr val="bg1"/>
                </a:solidFill>
              </a:rPr>
              <a:t>입력에 의한 출력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* </a:t>
            </a:r>
            <a:r>
              <a:rPr lang="ko-KR" altLang="en-US" sz="2000" dirty="0" err="1">
                <a:solidFill>
                  <a:schemeClr val="bg1"/>
                </a:solidFill>
              </a:rPr>
              <a:t>특성맵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= </a:t>
            </a:r>
            <a:r>
              <a:rPr lang="ko-KR" altLang="en-US" sz="2000" dirty="0" err="1">
                <a:solidFill>
                  <a:schemeClr val="bg1"/>
                </a:solidFill>
              </a:rPr>
              <a:t>합성곱층의</a:t>
            </a:r>
            <a:r>
              <a:rPr lang="ko-KR" altLang="en-US" sz="2000" dirty="0">
                <a:solidFill>
                  <a:schemeClr val="bg1"/>
                </a:solidFill>
              </a:rPr>
              <a:t> 필터를 거친 커널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3"/>
            <a:r>
              <a:rPr lang="en-US" altLang="ko-KR" sz="2000" dirty="0">
                <a:solidFill>
                  <a:schemeClr val="bg1"/>
                </a:solidFill>
              </a:rPr>
              <a:t>(3D</a:t>
            </a:r>
            <a:r>
              <a:rPr lang="ko-KR" altLang="en-US" sz="2000" dirty="0" err="1">
                <a:solidFill>
                  <a:schemeClr val="bg1"/>
                </a:solidFill>
              </a:rPr>
              <a:t>텐서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499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84302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순환 신경망 - LSTM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192530"/>
            <a:ext cx="10920730" cy="4987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69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63982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순환 신경망 - GRU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" y="1192530"/>
            <a:ext cx="10396220" cy="4463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9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709545" y="509270"/>
            <a:ext cx="67837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6.3</a:t>
            </a:r>
            <a:r>
              <a:rPr sz="36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  순환신경망의 고급 사용법</a:t>
            </a:r>
            <a:endParaRPr lang="ko-KR" altLang="en-US" sz="3600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10504_17706360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798830" y="2258060"/>
            <a:ext cx="10594975" cy="22459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/>
                </a:solidFill>
                <a:latin typeface="맑은 고딕" charset="0"/>
                <a:ea typeface="맑은 고딕" charset="0"/>
              </a:rPr>
              <a:t>1. 드롭아웃</a:t>
            </a: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/>
                </a:solidFill>
                <a:latin typeface="맑은 고딕" charset="0"/>
                <a:ea typeface="맑은 고딕" charset="0"/>
              </a:rPr>
              <a:t>2. 스태킹</a:t>
            </a: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/>
                </a:solidFill>
                <a:latin typeface="맑은 고딕" charset="0"/>
                <a:ea typeface="맑은 고딕" charset="0"/>
              </a:rPr>
              <a:t>3. 양방향 순환층</a:t>
            </a:r>
            <a:endParaRPr lang="ko-KR" altLang="en-US" sz="2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434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1. 순환 드롭아웃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10504_17706360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10504_17706360/fImage129189346192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" y="1240790"/>
            <a:ext cx="9951085" cy="5011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45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637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2. 스태킹 순환 층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10504_17706360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10504_17706360/fImage493813543109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31925"/>
            <a:ext cx="10276840" cy="412813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7026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6379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2. 스태킹 순환 층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10504_17706360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10504_17706360/fImage9664362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427480"/>
            <a:ext cx="10784840" cy="1221740"/>
          </a:xfrm>
          <a:prstGeom prst="rect">
            <a:avLst/>
          </a:prstGeom>
          <a:noFill/>
        </p:spPr>
      </p:pic>
      <p:pic>
        <p:nvPicPr>
          <p:cNvPr id="13" name="그림 12" descr="C:/Users/82103/AppData/Roaming/PolarisOffice/ETemp/10504_17706360/fImage10231365398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" y="2943860"/>
            <a:ext cx="10848975" cy="2783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20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3270" cy="316230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434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3. 양방향 순환층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9355" cy="2628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 descr="C:/Users/82103/AppData/Roaming/PolarisOffice/ETemp/10504_17706360/image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6435" cy="686435"/>
          </a:xfrm>
          <a:prstGeom prst="rect">
            <a:avLst/>
          </a:prstGeom>
          <a:noFill/>
        </p:spPr>
      </p:pic>
      <p:pic>
        <p:nvPicPr>
          <p:cNvPr id="12" name="그림 11" descr="C:/Users/82103/AppData/Roaming/PolarisOffice/ETemp/10504_17706360/fImage17125537328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0135"/>
            <a:ext cx="10324465" cy="4885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48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17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 예측 문제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20" y="2821697"/>
            <a:ext cx="55149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 descr="C:/Users/KYH/AppData/Roaming/PolarisOffice/ETemp/9332_16540776/fImage31074189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081" y="1046495"/>
            <a:ext cx="2494915" cy="5051802"/>
          </a:xfrm>
          <a:prstGeom prst="rect">
            <a:avLst/>
          </a:prstGeom>
          <a:noFill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16391" y="-1716016"/>
            <a:ext cx="1513792" cy="703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48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17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 예측 문제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7" y="701056"/>
            <a:ext cx="46767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22" y="2947261"/>
            <a:ext cx="52673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912603" y="4293031"/>
            <a:ext cx="976393" cy="87565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33" y="2947261"/>
            <a:ext cx="4525504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344" y="2409987"/>
            <a:ext cx="47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dirty="0" smtClean="0">
                <a:solidFill>
                  <a:schemeClr val="bg1"/>
                </a:solidFill>
              </a:rPr>
              <a:t> 전체 기간의 온도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733" y="2409987"/>
            <a:ext cx="47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처음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일간 온도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3491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준비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356" y="832395"/>
            <a:ext cx="426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데이터 정규화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7" y="1546569"/>
            <a:ext cx="4710372" cy="119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0739" y="1384409"/>
            <a:ext cx="5104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처음 </a:t>
            </a:r>
            <a:r>
              <a:rPr lang="en-US" altLang="ko-KR" sz="2400" dirty="0" smtClean="0">
                <a:solidFill>
                  <a:schemeClr val="bg1"/>
                </a:solidFill>
              </a:rPr>
              <a:t>20</a:t>
            </a:r>
            <a:r>
              <a:rPr lang="ko-KR" altLang="en-US" sz="2400" dirty="0" smtClean="0">
                <a:solidFill>
                  <a:schemeClr val="bg1"/>
                </a:solidFill>
              </a:rPr>
              <a:t>만개 타임스텝을 </a:t>
            </a:r>
            <a:r>
              <a:rPr lang="ko-KR" altLang="en-US" sz="2400" dirty="0">
                <a:solidFill>
                  <a:schemeClr val="bg1"/>
                </a:solidFill>
              </a:rPr>
              <a:t>훈</a:t>
            </a:r>
            <a:r>
              <a:rPr lang="ko-KR" altLang="en-US" sz="2400" dirty="0" smtClean="0">
                <a:solidFill>
                  <a:schemeClr val="bg1"/>
                </a:solidFill>
              </a:rPr>
              <a:t>련 데이터로 사용 그러므로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전체 데이터에서 </a:t>
            </a:r>
            <a:r>
              <a:rPr lang="en-US" altLang="ko-KR" sz="2400" dirty="0" smtClean="0">
                <a:solidFill>
                  <a:schemeClr val="bg1"/>
                </a:solidFill>
              </a:rPr>
              <a:t>20</a:t>
            </a:r>
            <a:r>
              <a:rPr lang="ko-KR" altLang="en-US" sz="2400" dirty="0" smtClean="0">
                <a:solidFill>
                  <a:schemeClr val="bg1"/>
                </a:solidFill>
              </a:rPr>
              <a:t>만개만 사용하여 계산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7" y="3545560"/>
            <a:ext cx="49815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355" y="2954069"/>
            <a:ext cx="426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제너레이터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5" y="4040860"/>
            <a:ext cx="49720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38068" y="3446731"/>
            <a:ext cx="454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ko-KR" altLang="en-US" dirty="0" err="1">
                <a:solidFill>
                  <a:schemeClr val="bg1"/>
                </a:solidFill>
              </a:rPr>
              <a:t>제너레이터</a:t>
            </a:r>
            <a:r>
              <a:rPr lang="ko-KR" altLang="en-US" dirty="0">
                <a:solidFill>
                  <a:schemeClr val="bg1"/>
                </a:solidFill>
              </a:rPr>
              <a:t> 함수는 </a:t>
            </a:r>
            <a:r>
              <a:rPr lang="en-US" altLang="ko-KR" dirty="0">
                <a:solidFill>
                  <a:schemeClr val="bg1"/>
                </a:solidFill>
              </a:rPr>
              <a:t>(samples, targets)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튜플을</a:t>
            </a:r>
            <a:r>
              <a:rPr lang="ko-KR" altLang="en-US" dirty="0">
                <a:solidFill>
                  <a:schemeClr val="bg1"/>
                </a:solidFill>
              </a:rPr>
              <a:t> 반복적으로 반환합니다</a:t>
            </a:r>
            <a:r>
              <a:rPr lang="en-US" altLang="ko-KR" dirty="0">
                <a:solidFill>
                  <a:schemeClr val="bg1"/>
                </a:solidFill>
              </a:rPr>
              <a:t>. samples</a:t>
            </a:r>
            <a:r>
              <a:rPr lang="ko-KR" altLang="en-US" dirty="0">
                <a:solidFill>
                  <a:schemeClr val="bg1"/>
                </a:solidFill>
              </a:rPr>
              <a:t>는 입력 데이터로 사용할 배치이고 </a:t>
            </a:r>
            <a:r>
              <a:rPr lang="en-US" altLang="ko-KR" dirty="0">
                <a:solidFill>
                  <a:schemeClr val="bg1"/>
                </a:solidFill>
              </a:rPr>
              <a:t>targets</a:t>
            </a:r>
            <a:r>
              <a:rPr lang="ko-KR" altLang="en-US" dirty="0">
                <a:solidFill>
                  <a:schemeClr val="bg1"/>
                </a:solidFill>
              </a:rPr>
              <a:t>은 이에 대응되는 타깃 온도의 배열입니다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357" y="5215180"/>
            <a:ext cx="10644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Data = </a:t>
            </a:r>
            <a:r>
              <a:rPr lang="ko-KR" altLang="en-US" dirty="0" smtClean="0">
                <a:solidFill>
                  <a:schemeClr val="bg1"/>
                </a:solidFill>
              </a:rPr>
              <a:t>온도 데이터 </a:t>
            </a:r>
            <a:r>
              <a:rPr lang="en-US" altLang="ko-KR" dirty="0" err="1" smtClean="0">
                <a:solidFill>
                  <a:schemeClr val="bg1"/>
                </a:solidFill>
              </a:rPr>
              <a:t>lookback</a:t>
            </a:r>
            <a:r>
              <a:rPr lang="en-US" altLang="ko-KR" dirty="0" smtClean="0">
                <a:solidFill>
                  <a:schemeClr val="bg1"/>
                </a:solidFill>
              </a:rPr>
              <a:t> = </a:t>
            </a:r>
            <a:r>
              <a:rPr lang="ko-KR" altLang="en-US" dirty="0" smtClean="0">
                <a:solidFill>
                  <a:schemeClr val="bg1"/>
                </a:solidFill>
              </a:rPr>
              <a:t>거슬러 올라갈 타임스텝  </a:t>
            </a:r>
            <a:r>
              <a:rPr lang="en-US" altLang="ko-KR" dirty="0" smtClean="0">
                <a:solidFill>
                  <a:schemeClr val="bg1"/>
                </a:solidFill>
              </a:rPr>
              <a:t>delay = </a:t>
            </a:r>
            <a:r>
              <a:rPr lang="ko-KR" altLang="en-US" dirty="0" smtClean="0">
                <a:solidFill>
                  <a:schemeClr val="bg1"/>
                </a:solidFill>
              </a:rPr>
              <a:t>타깃으로 사용할 미래의 타임스텝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Min_index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max_index</a:t>
            </a:r>
            <a:r>
              <a:rPr lang="en-US" altLang="ko-KR" dirty="0" smtClean="0">
                <a:solidFill>
                  <a:schemeClr val="bg1"/>
                </a:solidFill>
              </a:rPr>
              <a:t> = </a:t>
            </a:r>
            <a:r>
              <a:rPr lang="ko-KR" altLang="en-US" dirty="0" smtClean="0">
                <a:solidFill>
                  <a:schemeClr val="bg1"/>
                </a:solidFill>
              </a:rPr>
              <a:t>추출할 타임스텝의 범위를 지정하기 위한 </a:t>
            </a:r>
            <a:r>
              <a:rPr lang="en-US" altLang="ko-KR" dirty="0" smtClean="0">
                <a:solidFill>
                  <a:schemeClr val="bg1"/>
                </a:solidFill>
              </a:rPr>
              <a:t>data</a:t>
            </a:r>
            <a:r>
              <a:rPr lang="ko-KR" altLang="en-US" dirty="0" smtClean="0">
                <a:solidFill>
                  <a:schemeClr val="bg1"/>
                </a:solidFill>
              </a:rPr>
              <a:t>배열의 인덱스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              (</a:t>
            </a:r>
            <a:r>
              <a:rPr lang="ko-KR" altLang="en-US" dirty="0" smtClean="0">
                <a:solidFill>
                  <a:schemeClr val="bg1"/>
                </a:solidFill>
              </a:rPr>
              <a:t>검증 데이터와 테스트 데이터를 분리하는데 사용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Shuffle = </a:t>
            </a:r>
            <a:r>
              <a:rPr lang="ko-KR" altLang="en-US" dirty="0" smtClean="0">
                <a:solidFill>
                  <a:schemeClr val="bg1"/>
                </a:solidFill>
              </a:rPr>
              <a:t>샘플을 섞을지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시간 순서대로 추출할지 결정 </a:t>
            </a:r>
            <a:r>
              <a:rPr lang="en-US" altLang="ko-KR" dirty="0" smtClean="0">
                <a:solidFill>
                  <a:schemeClr val="bg1"/>
                </a:solidFill>
              </a:rPr>
              <a:t>step = </a:t>
            </a:r>
            <a:r>
              <a:rPr lang="ko-KR" altLang="en-US" dirty="0" smtClean="0">
                <a:solidFill>
                  <a:schemeClr val="bg1"/>
                </a:solidFill>
              </a:rPr>
              <a:t>데이터를 </a:t>
            </a:r>
            <a:r>
              <a:rPr lang="ko-KR" altLang="en-US" dirty="0" err="1" smtClean="0">
                <a:solidFill>
                  <a:schemeClr val="bg1"/>
                </a:solidFill>
              </a:rPr>
              <a:t>샘플링할</a:t>
            </a:r>
            <a:r>
              <a:rPr lang="ko-KR" altLang="en-US" dirty="0" smtClean="0">
                <a:solidFill>
                  <a:schemeClr val="bg1"/>
                </a:solidFill>
              </a:rPr>
              <a:t> 타임스텝 간격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                                                          (1</a:t>
            </a:r>
            <a:r>
              <a:rPr lang="ko-KR" altLang="en-US" dirty="0" smtClean="0">
                <a:solidFill>
                  <a:schemeClr val="bg1"/>
                </a:solidFill>
              </a:rPr>
              <a:t>시간에 하나 추출</a:t>
            </a:r>
            <a:r>
              <a:rPr lang="en-US" altLang="ko-KR" dirty="0" smtClean="0">
                <a:solidFill>
                  <a:schemeClr val="bg1"/>
                </a:solidFill>
              </a:rPr>
              <a:t>, 6</a:t>
            </a:r>
            <a:r>
              <a:rPr lang="ko-KR" altLang="en-US" dirty="0" smtClean="0">
                <a:solidFill>
                  <a:schemeClr val="bg1"/>
                </a:solidFill>
              </a:rPr>
              <a:t>으로 지정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DC2F58-4B3D-46CC-BCC7-A94E017CBD64}"/>
              </a:ext>
            </a:extLst>
          </p:cNvPr>
          <p:cNvSpPr txBox="1"/>
          <p:nvPr/>
        </p:nvSpPr>
        <p:spPr>
          <a:xfrm>
            <a:off x="1781891" y="2448945"/>
            <a:ext cx="5137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Conv2D(depth, (height, width), “     ”)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687BB5-9053-45C9-90C9-59BE0260AF08}"/>
              </a:ext>
            </a:extLst>
          </p:cNvPr>
          <p:cNvSpPr txBox="1"/>
          <p:nvPr/>
        </p:nvSpPr>
        <p:spPr>
          <a:xfrm>
            <a:off x="2075281" y="1528023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합성곱의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핵심 파라미터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CE2827-2ADC-482C-95BE-3A265E560BBA}"/>
              </a:ext>
            </a:extLst>
          </p:cNvPr>
          <p:cNvSpPr txBox="1"/>
          <p:nvPr/>
        </p:nvSpPr>
        <p:spPr>
          <a:xfrm>
            <a:off x="3133423" y="3286617"/>
            <a:ext cx="484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깊이     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en-US" altLang="ko-KR" sz="2000" dirty="0">
                <a:solidFill>
                  <a:schemeClr val="bg1"/>
                </a:solidFill>
              </a:rPr>
              <a:t> (</a:t>
            </a:r>
            <a:r>
              <a:rPr lang="ko-KR" altLang="en-US" sz="2000" dirty="0">
                <a:solidFill>
                  <a:schemeClr val="bg1"/>
                </a:solidFill>
              </a:rPr>
              <a:t>행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열 </a:t>
            </a:r>
            <a:r>
              <a:rPr lang="en-US" altLang="ko-KR" sz="2000" dirty="0">
                <a:solidFill>
                  <a:schemeClr val="bg1"/>
                </a:solidFill>
              </a:rPr>
              <a:t>)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en-US" altLang="ko-KR" sz="2000" dirty="0">
                <a:solidFill>
                  <a:schemeClr val="bg1"/>
                </a:solidFill>
              </a:rPr>
              <a:t>       </a:t>
            </a:r>
            <a:r>
              <a:rPr lang="ko-KR" altLang="en-US" sz="2000" dirty="0">
                <a:solidFill>
                  <a:schemeClr val="bg1"/>
                </a:solidFill>
              </a:rPr>
              <a:t>활성화함수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=</a:t>
            </a:r>
            <a:r>
              <a:rPr lang="ko-KR" altLang="en-US" sz="2000" dirty="0">
                <a:solidFill>
                  <a:schemeClr val="bg1"/>
                </a:solidFill>
              </a:rPr>
              <a:t>마스크</a:t>
            </a:r>
            <a:r>
              <a:rPr lang="en-US" altLang="ko-KR" sz="2000" dirty="0">
                <a:solidFill>
                  <a:schemeClr val="bg1"/>
                </a:solidFill>
              </a:rPr>
              <a:t> 	            </a:t>
            </a:r>
            <a:r>
              <a:rPr lang="en-US" altLang="ko-KR" sz="2000" dirty="0" err="1">
                <a:solidFill>
                  <a:schemeClr val="bg1"/>
                </a:solidFill>
              </a:rPr>
              <a:t>input_shape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            </a:t>
            </a:r>
            <a:r>
              <a:rPr lang="ko-KR" altLang="en-US" sz="2000" dirty="0">
                <a:solidFill>
                  <a:schemeClr val="bg1"/>
                </a:solidFill>
              </a:rPr>
              <a:t>패딩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8149D9-3144-44BC-AFA9-7BCBEC249695}"/>
              </a:ext>
            </a:extLst>
          </p:cNvPr>
          <p:cNvSpPr txBox="1"/>
          <p:nvPr/>
        </p:nvSpPr>
        <p:spPr>
          <a:xfrm>
            <a:off x="944880" y="463320"/>
            <a:ext cx="2532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5.1.2 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518FF793-0A97-4BBC-AD22-4E4BA19A27D8}"/>
              </a:ext>
            </a:extLst>
          </p:cNvPr>
          <p:cNvCxnSpPr>
            <a:cxnSpLocks/>
          </p:cNvCxnSpPr>
          <p:nvPr/>
        </p:nvCxnSpPr>
        <p:spPr>
          <a:xfrm flipV="1">
            <a:off x="3477491" y="2855216"/>
            <a:ext cx="120514" cy="3643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2340C1E-78E8-4825-970F-2A01E5A778AC}"/>
              </a:ext>
            </a:extLst>
          </p:cNvPr>
          <p:cNvCxnSpPr>
            <a:cxnSpLocks/>
          </p:cNvCxnSpPr>
          <p:nvPr/>
        </p:nvCxnSpPr>
        <p:spPr>
          <a:xfrm flipV="1">
            <a:off x="4896155" y="2859443"/>
            <a:ext cx="0" cy="2846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022998B9-9BA5-48A8-9BEB-1C9CD22670EA}"/>
              </a:ext>
            </a:extLst>
          </p:cNvPr>
          <p:cNvCxnSpPr>
            <a:cxnSpLocks/>
          </p:cNvCxnSpPr>
          <p:nvPr/>
        </p:nvCxnSpPr>
        <p:spPr>
          <a:xfrm flipH="1" flipV="1">
            <a:off x="6434934" y="2811919"/>
            <a:ext cx="229102" cy="40766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4B8BD06-CA62-437B-A913-A9AF6997A5B2}"/>
              </a:ext>
            </a:extLst>
          </p:cNvPr>
          <p:cNvSpPr/>
          <p:nvPr/>
        </p:nvSpPr>
        <p:spPr>
          <a:xfrm>
            <a:off x="5666515" y="4304787"/>
            <a:ext cx="5646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 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* </a:t>
            </a:r>
            <a:r>
              <a:rPr lang="en-US" altLang="ko-KR" sz="24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input_shape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=(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행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열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색상 또는 흑백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922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3491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준비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53" y="755257"/>
            <a:ext cx="5514975" cy="583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3790" y="1057473"/>
            <a:ext cx="52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훈련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검증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테스트 </a:t>
            </a:r>
            <a:r>
              <a:rPr lang="ko-KR" altLang="en-US" dirty="0" err="1" smtClean="0">
                <a:solidFill>
                  <a:schemeClr val="bg1"/>
                </a:solidFill>
              </a:rPr>
              <a:t>제너레이터</a:t>
            </a:r>
            <a:r>
              <a:rPr lang="ko-KR" altLang="en-US" dirty="0" smtClean="0">
                <a:solidFill>
                  <a:schemeClr val="bg1"/>
                </a:solidFill>
              </a:rPr>
              <a:t> 준비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98563" y="1650569"/>
            <a:ext cx="2495227" cy="5811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98563" y="3091061"/>
            <a:ext cx="2495227" cy="5811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98563" y="4349857"/>
            <a:ext cx="2495227" cy="5811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890075" y="2231756"/>
            <a:ext cx="2603715" cy="5734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90073" y="4931044"/>
            <a:ext cx="2603715" cy="5734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890074" y="3672248"/>
            <a:ext cx="2603715" cy="5734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93787" y="2047090"/>
            <a:ext cx="43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훈련 </a:t>
            </a:r>
            <a:r>
              <a:rPr lang="ko-KR" altLang="en-US" dirty="0" err="1" smtClean="0">
                <a:solidFill>
                  <a:schemeClr val="bg1"/>
                </a:solidFill>
              </a:rPr>
              <a:t>제너레이터</a:t>
            </a:r>
            <a:r>
              <a:rPr lang="ko-KR" altLang="en-US" dirty="0" smtClean="0">
                <a:solidFill>
                  <a:schemeClr val="bg1"/>
                </a:solidFill>
              </a:rPr>
              <a:t> 처음 </a:t>
            </a:r>
            <a:r>
              <a:rPr lang="en-US" altLang="ko-KR" dirty="0" smtClean="0">
                <a:solidFill>
                  <a:schemeClr val="bg1"/>
                </a:solidFill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</a:rPr>
              <a:t>만 개 타임스텝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3786" y="3487582"/>
            <a:ext cx="40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검증 </a:t>
            </a:r>
            <a:r>
              <a:rPr lang="ko-KR" altLang="en-US" dirty="0" err="1" smtClean="0">
                <a:solidFill>
                  <a:schemeClr val="bg1"/>
                </a:solidFill>
              </a:rPr>
              <a:t>제너레이터는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만 개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3785" y="4746378"/>
            <a:ext cx="40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테스트 </a:t>
            </a:r>
            <a:r>
              <a:rPr lang="ko-KR" altLang="en-US" dirty="0" err="1" smtClean="0">
                <a:solidFill>
                  <a:schemeClr val="bg1"/>
                </a:solidFill>
              </a:rPr>
              <a:t>제너레이터는</a:t>
            </a:r>
            <a:r>
              <a:rPr lang="ko-KR" altLang="en-US" dirty="0" smtClean="0">
                <a:solidFill>
                  <a:schemeClr val="bg1"/>
                </a:solidFill>
              </a:rPr>
              <a:t> 나머지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85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6.3.3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상식 수준의 기준점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8968" y="1108129"/>
            <a:ext cx="11058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상식 수준의 해결책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데이터셋에</a:t>
            </a:r>
            <a:r>
              <a:rPr lang="ko-KR" altLang="en-US" dirty="0" smtClean="0">
                <a:solidFill>
                  <a:schemeClr val="bg1"/>
                </a:solidFill>
              </a:rPr>
              <a:t> 클래스 </a:t>
            </a:r>
            <a:r>
              <a:rPr lang="en-US" altLang="ko-KR" dirty="0" smtClean="0">
                <a:solidFill>
                  <a:schemeClr val="bg1"/>
                </a:solidFill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</a:rPr>
              <a:t>의 샘플이 </a:t>
            </a:r>
            <a:r>
              <a:rPr lang="en-US" altLang="ko-KR" dirty="0" smtClean="0">
                <a:solidFill>
                  <a:schemeClr val="bg1"/>
                </a:solidFill>
              </a:rPr>
              <a:t>90%, </a:t>
            </a:r>
            <a:r>
              <a:rPr lang="ko-KR" altLang="en-US" dirty="0" smtClean="0">
                <a:solidFill>
                  <a:schemeClr val="bg1"/>
                </a:solidFill>
              </a:rPr>
              <a:t>클래스 </a:t>
            </a:r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</a:rPr>
              <a:t>의 샘플이 </a:t>
            </a:r>
            <a:r>
              <a:rPr lang="en-US" altLang="ko-KR" dirty="0" smtClean="0">
                <a:solidFill>
                  <a:schemeClr val="bg1"/>
                </a:solidFill>
              </a:rPr>
              <a:t>10%</a:t>
            </a:r>
            <a:r>
              <a:rPr lang="ko-KR" altLang="en-US" dirty="0" smtClean="0">
                <a:solidFill>
                  <a:schemeClr val="bg1"/>
                </a:solidFill>
              </a:rPr>
              <a:t>가 있다면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새로운 샘플을 항상 클래스 </a:t>
            </a:r>
            <a:r>
              <a:rPr lang="en-US" altLang="ko-KR" dirty="0" smtClean="0">
                <a:solidFill>
                  <a:schemeClr val="bg1"/>
                </a:solidFill>
              </a:rPr>
              <a:t>‘A’</a:t>
            </a:r>
            <a:r>
              <a:rPr lang="ko-KR" altLang="en-US" dirty="0" smtClean="0">
                <a:solidFill>
                  <a:schemeClr val="bg1"/>
                </a:solidFill>
              </a:rPr>
              <a:t>라고 예측하는 것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이 분류기는 전반적으로 </a:t>
            </a:r>
            <a:r>
              <a:rPr lang="en-US" altLang="ko-KR" dirty="0" smtClean="0">
                <a:solidFill>
                  <a:schemeClr val="bg1"/>
                </a:solidFill>
              </a:rPr>
              <a:t>90% </a:t>
            </a:r>
            <a:r>
              <a:rPr lang="ko-KR" altLang="en-US" dirty="0" smtClean="0">
                <a:solidFill>
                  <a:schemeClr val="bg1"/>
                </a:solidFill>
              </a:rPr>
              <a:t>정확도를 낼 것입니다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 경우 온도 </a:t>
            </a:r>
            <a:r>
              <a:rPr lang="ko-KR" altLang="en-US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dirty="0" smtClean="0">
                <a:solidFill>
                  <a:schemeClr val="bg1"/>
                </a:solidFill>
              </a:rPr>
              <a:t> 데이터는 연속성이 있고 </a:t>
            </a:r>
            <a:r>
              <a:rPr lang="ko-KR" altLang="en-US" dirty="0" err="1" smtClean="0">
                <a:solidFill>
                  <a:schemeClr val="bg1"/>
                </a:solidFill>
              </a:rPr>
              <a:t>일자별로</a:t>
            </a:r>
            <a:r>
              <a:rPr lang="ko-KR" altLang="en-US" dirty="0" smtClean="0">
                <a:solidFill>
                  <a:schemeClr val="bg1"/>
                </a:solidFill>
              </a:rPr>
              <a:t> 주기성을 가진다고 가정할 수 있습니다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오늘 온도는 내일 온도와 비슷할 가능성 높음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지금으로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부터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24</a:t>
            </a:r>
            <a:r>
              <a:rPr lang="ko-KR" altLang="en-US" dirty="0" smtClean="0">
                <a:solidFill>
                  <a:schemeClr val="bg1"/>
                </a:solidFill>
              </a:rPr>
              <a:t>시간 후 온도는 지금과 동일 하다고 예측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9" y="4403865"/>
            <a:ext cx="27908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9044" y="4529381"/>
            <a:ext cx="639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출력된 </a:t>
            </a:r>
            <a:r>
              <a:rPr lang="en-US" altLang="ko-KR" dirty="0" smtClean="0">
                <a:solidFill>
                  <a:schemeClr val="bg1"/>
                </a:solidFill>
              </a:rPr>
              <a:t>MAE</a:t>
            </a:r>
            <a:r>
              <a:rPr lang="ko-KR" altLang="en-US" dirty="0" smtClean="0">
                <a:solidFill>
                  <a:schemeClr val="bg1"/>
                </a:solidFill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</a:rPr>
              <a:t>0.29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섭씨 </a:t>
            </a:r>
            <a:r>
              <a:rPr lang="en-US" altLang="ko-KR" dirty="0" smtClean="0">
                <a:solidFill>
                  <a:schemeClr val="bg1"/>
                </a:solidFill>
              </a:rPr>
              <a:t>2.57</a:t>
            </a:r>
            <a:r>
              <a:rPr lang="en-US" altLang="ko-KR" dirty="0">
                <a:solidFill>
                  <a:schemeClr val="bg1"/>
                </a:solidFill>
              </a:rPr>
              <a:t>°C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85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6.3.5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순환 신경망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1" y="1881350"/>
            <a:ext cx="78486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161" y="689675"/>
            <a:ext cx="577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기본적인 머신 러닝 방법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161" y="1212676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개의 </a:t>
            </a:r>
            <a:r>
              <a:rPr lang="en-US" altLang="ko-KR" dirty="0" smtClean="0">
                <a:solidFill>
                  <a:schemeClr val="bg1"/>
                </a:solidFill>
              </a:rPr>
              <a:t>Dense </a:t>
            </a:r>
            <a:r>
              <a:rPr lang="ko-KR" altLang="en-US" dirty="0" smtClean="0">
                <a:solidFill>
                  <a:schemeClr val="bg1"/>
                </a:solidFill>
              </a:rPr>
              <a:t>층을 통과시키는 완전 연결 네트워크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47" y="3446142"/>
            <a:ext cx="4811014" cy="313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8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85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6.3.5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순환 신경망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468" y="767166"/>
            <a:ext cx="497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GRU</a:t>
            </a:r>
            <a:r>
              <a:rPr lang="ko-KR" altLang="en-US" dirty="0" smtClean="0">
                <a:solidFill>
                  <a:schemeClr val="bg1"/>
                </a:solidFill>
              </a:rPr>
              <a:t>층을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2" y="1364981"/>
            <a:ext cx="72961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32" y="3103940"/>
            <a:ext cx="5210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0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885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6.3.6 </a:t>
            </a:r>
            <a:r>
              <a:rPr lang="ko-KR" altLang="en-US" sz="3200" dirty="0">
                <a:solidFill>
                  <a:schemeClr val="bg1"/>
                </a:solidFill>
              </a:rPr>
              <a:t>과대적합을 감소하기 위한 순환 </a:t>
            </a:r>
            <a:r>
              <a:rPr lang="ko-KR" altLang="en-US" sz="3200" dirty="0" err="1">
                <a:solidFill>
                  <a:schemeClr val="bg1"/>
                </a:solidFill>
              </a:rPr>
              <a:t>드롭아웃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2" y="1081894"/>
            <a:ext cx="5534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2" y="2707036"/>
            <a:ext cx="53054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40830" y="1097973"/>
            <a:ext cx="4420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Dropout </a:t>
            </a:r>
            <a:r>
              <a:rPr lang="ko-KR" altLang="en-US" dirty="0" smtClean="0">
                <a:solidFill>
                  <a:schemeClr val="bg1"/>
                </a:solidFill>
              </a:rPr>
              <a:t>은 </a:t>
            </a:r>
            <a:r>
              <a:rPr lang="ko-KR" altLang="en-US" dirty="0">
                <a:solidFill>
                  <a:schemeClr val="bg1"/>
                </a:solidFill>
              </a:rPr>
              <a:t>층의 입력에 대한 </a:t>
            </a:r>
            <a:r>
              <a:rPr lang="ko-KR" altLang="en-US" dirty="0" err="1">
                <a:solidFill>
                  <a:schemeClr val="bg1"/>
                </a:solidFill>
              </a:rPr>
              <a:t>드롭아웃</a:t>
            </a:r>
            <a:r>
              <a:rPr lang="ko-KR" altLang="en-US" dirty="0">
                <a:solidFill>
                  <a:schemeClr val="bg1"/>
                </a:solidFill>
              </a:rPr>
              <a:t> 비율을 정하는 부동 소수 </a:t>
            </a:r>
            <a:r>
              <a:rPr lang="ko-KR" altLang="en-US" dirty="0" smtClean="0">
                <a:solidFill>
                  <a:schemeClr val="bg1"/>
                </a:solidFill>
              </a:rPr>
              <a:t>값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Recurrent_dropout</a:t>
            </a:r>
            <a:r>
              <a:rPr lang="ko-KR" altLang="en-US" dirty="0" smtClean="0">
                <a:solidFill>
                  <a:schemeClr val="bg1"/>
                </a:solidFill>
              </a:rPr>
              <a:t>은 </a:t>
            </a:r>
            <a:r>
              <a:rPr lang="ko-KR" altLang="en-US" dirty="0">
                <a:solidFill>
                  <a:schemeClr val="bg1"/>
                </a:solidFill>
              </a:rPr>
              <a:t>순환 상태의 </a:t>
            </a:r>
            <a:r>
              <a:rPr lang="ko-KR" altLang="en-US" dirty="0" err="1">
                <a:solidFill>
                  <a:schemeClr val="bg1"/>
                </a:solidFill>
              </a:rPr>
              <a:t>드롭아웃</a:t>
            </a:r>
            <a:r>
              <a:rPr lang="ko-KR" altLang="en-US" dirty="0">
                <a:solidFill>
                  <a:schemeClr val="bg1"/>
                </a:solidFill>
              </a:rPr>
              <a:t> 비율</a:t>
            </a:r>
          </a:p>
        </p:txBody>
      </p:sp>
    </p:spTree>
    <p:extLst>
      <p:ext uri="{BB962C8B-B14F-4D97-AF65-F5344CB8AC3E}">
        <p14:creationId xmlns:p14="http://schemas.microsoft.com/office/powerpoint/2010/main" val="42160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03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6.3.7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스태킹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순환 층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3135499"/>
            <a:ext cx="54673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810673"/>
            <a:ext cx="5534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2510725" y="2255003"/>
            <a:ext cx="960895" cy="81366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61682" y="8915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- Keras에서 순환 층을 쌓으려면 모든 중간층은 마지막 타임스텝 출력만 아니고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전체 시퀀스를 출력해야 함 ( return_sequence=True로 지정)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7442"/>
            <a:ext cx="51625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8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475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6.3.8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양방향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953" y="1022887"/>
            <a:ext cx="1056209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양방향 RNN은 RNN의 변종이며 특성 작업에서 기본 RNN보다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좋은 성능</a:t>
            </a:r>
            <a:endParaRPr lang="ko-KR" altLang="en-US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은 시간에 민감함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입력 시퀀스의 타입스텝 순서대로 처리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en-US" altLang="ko-KR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양방향 RNN은 GRU나 LSTM 2가지를 사용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각 </a:t>
            </a: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RNN은 입력 시퀀스를 한 방향으로 처리한 후 각 표현을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합침</a:t>
            </a:r>
            <a:endParaRPr lang="en-US" altLang="ko-KR" sz="28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endParaRPr lang="en-US" altLang="ko-KR" sz="2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시퀀스를 양쪽 방향으로 처리하기 때문에 </a:t>
            </a:r>
            <a:r>
              <a:rPr lang="ko-KR" altLang="en-US" sz="2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단방향</a:t>
            </a:r>
            <a:r>
              <a:rPr lang="ko-KR" altLang="en-US" sz="2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RNN이 놓치는 패턴을 감지</a:t>
            </a:r>
          </a:p>
          <a:p>
            <a:endParaRPr lang="en-US" altLang="ko-KR" b="1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7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475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6.3.8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양방향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725" y="1015138"/>
            <a:ext cx="572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거꾸로 뒤집힌 시퀀스로 훈련된 </a:t>
            </a:r>
            <a:r>
              <a:rPr lang="en-US" altLang="ko-KR" dirty="0" smtClean="0">
                <a:solidFill>
                  <a:schemeClr val="bg1"/>
                </a:solidFill>
              </a:rPr>
              <a:t>GRU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8" y="1823271"/>
            <a:ext cx="50958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8772" y="2108415"/>
            <a:ext cx="447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순서를 뒤집은 </a:t>
            </a:r>
            <a:r>
              <a:rPr lang="en-US" altLang="ko-KR" dirty="0" smtClean="0">
                <a:solidFill>
                  <a:schemeClr val="bg1"/>
                </a:solidFill>
              </a:rPr>
              <a:t>GRU</a:t>
            </a:r>
            <a:r>
              <a:rPr lang="ko-KR" altLang="en-US" dirty="0" smtClean="0">
                <a:solidFill>
                  <a:schemeClr val="bg1"/>
                </a:solidFill>
              </a:rPr>
              <a:t>는 성능이 낮다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8772" y="3006670"/>
            <a:ext cx="447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기본적인 </a:t>
            </a:r>
            <a:r>
              <a:rPr lang="en-US" altLang="ko-KR" dirty="0" smtClean="0">
                <a:solidFill>
                  <a:schemeClr val="bg1"/>
                </a:solidFill>
              </a:rPr>
              <a:t>GRU</a:t>
            </a:r>
            <a:r>
              <a:rPr lang="ko-KR" altLang="en-US" dirty="0" smtClean="0">
                <a:solidFill>
                  <a:schemeClr val="bg1"/>
                </a:solidFill>
              </a:rPr>
              <a:t>층은 먼 과거보다 최근 내용을 잘 기억하기 때문에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8772" y="3669920"/>
            <a:ext cx="447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시간 순서대로 처리한 네트워크가 성능 높다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475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6.3.8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양방향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725" y="1015138"/>
            <a:ext cx="572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거꾸로 뒤집힌 시퀀스로 훈련된 </a:t>
            </a:r>
            <a:r>
              <a:rPr lang="en-US" altLang="ko-KR" dirty="0" smtClean="0">
                <a:solidFill>
                  <a:schemeClr val="bg1"/>
                </a:solidFill>
              </a:rPr>
              <a:t>LSTM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9" y="3371204"/>
            <a:ext cx="69818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091" y="5385661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시간 순서로 훈련한 </a:t>
            </a:r>
            <a:r>
              <a:rPr lang="en-US" altLang="ko-KR" dirty="0" smtClean="0">
                <a:solidFill>
                  <a:schemeClr val="bg1"/>
                </a:solidFill>
              </a:rPr>
              <a:t>LSTM</a:t>
            </a:r>
            <a:r>
              <a:rPr lang="ko-KR" altLang="en-US" dirty="0" smtClean="0">
                <a:solidFill>
                  <a:schemeClr val="bg1"/>
                </a:solidFill>
              </a:rPr>
              <a:t>과 거의 동일한 성능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9" y="2365545"/>
            <a:ext cx="3600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9" y="1384470"/>
            <a:ext cx="62865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8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3491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6.3.9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나아가서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2292" y="1124155"/>
            <a:ext cx="869196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앞서 설명한 온도 예측 문제의 성능을 향상하기 위한 방법들</a:t>
            </a:r>
          </a:p>
          <a:p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스태킹한</a:t>
            </a:r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각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순환 </a:t>
            </a:r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층의 </a:t>
            </a:r>
            <a:r>
              <a:rPr lang="ko-KR" altLang="en-US"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유닛</a:t>
            </a:r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수 조정</a:t>
            </a:r>
          </a:p>
          <a:p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2. RMSprop </a:t>
            </a:r>
            <a:r>
              <a:rPr lang="ko-KR" altLang="en-US"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옵티마이저가</a:t>
            </a:r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사용한 </a:t>
            </a:r>
            <a:r>
              <a:rPr lang="ko-KR" altLang="en-US"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학습률</a:t>
            </a:r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조정</a:t>
            </a:r>
          </a:p>
          <a:p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3. GRU 대신 LSTM층 사용</a:t>
            </a:r>
          </a:p>
          <a:p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4. 순환 층 위에 용량이 큰 완전 연결된 회귀 층 사용</a:t>
            </a:r>
          </a:p>
          <a:p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5. 최종적으로 테스트 세트에서 확인 </a:t>
            </a:r>
          </a:p>
        </p:txBody>
      </p:sp>
    </p:spTree>
    <p:extLst>
      <p:ext uri="{BB962C8B-B14F-4D97-AF65-F5344CB8AC3E}">
        <p14:creationId xmlns:p14="http://schemas.microsoft.com/office/powerpoint/2010/main" val="1132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5.1.2 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pic>
        <p:nvPicPr>
          <p:cNvPr id="5" name="그림 4" descr="사진, 하얀색, 대형, 측면이(가) 표시된 사진&#10;&#10;자동 생성된 설명">
            <a:extLst>
              <a:ext uri="{FF2B5EF4-FFF2-40B4-BE49-F238E27FC236}">
                <a16:creationId xmlns:a16="http://schemas.microsoft.com/office/drawing/2014/main" xmlns="" id="{D03BE046-7432-4644-9230-2EC49E577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55" y="10996"/>
            <a:ext cx="5633792" cy="64322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86A2F8CA-01ED-4D06-9B72-92268B69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036635"/>
              </p:ext>
            </p:extLst>
          </p:nvPr>
        </p:nvGraphicFramePr>
        <p:xfrm>
          <a:off x="2849273" y="1798346"/>
          <a:ext cx="1248178" cy="14020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24089">
                  <a:extLst>
                    <a:ext uri="{9D8B030D-6E8A-4147-A177-3AD203B41FA5}">
                      <a16:colId xmlns:a16="http://schemas.microsoft.com/office/drawing/2014/main" xmlns="" val="4230625877"/>
                    </a:ext>
                  </a:extLst>
                </a:gridCol>
                <a:gridCol w="624089">
                  <a:extLst>
                    <a:ext uri="{9D8B030D-6E8A-4147-A177-3AD203B41FA5}">
                      <a16:colId xmlns:a16="http://schemas.microsoft.com/office/drawing/2014/main" xmlns="" val="2907402665"/>
                    </a:ext>
                  </a:extLst>
                </a:gridCol>
              </a:tblGrid>
              <a:tr h="617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1</a:t>
                      </a:r>
                      <a:endParaRPr lang="ko-KR" alt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0</a:t>
                      </a:r>
                      <a:endParaRPr lang="ko-KR" alt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39144126"/>
                  </a:ext>
                </a:extLst>
              </a:tr>
              <a:tr h="617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0</a:t>
                      </a:r>
                      <a:endParaRPr lang="ko-KR" alt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1</a:t>
                      </a:r>
                      <a:endParaRPr lang="ko-KR" alt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73933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E8C770-396E-40CE-8BC7-3BB5082091E2}"/>
              </a:ext>
            </a:extLst>
          </p:cNvPr>
          <p:cNvSpPr txBox="1"/>
          <p:nvPr/>
        </p:nvSpPr>
        <p:spPr>
          <a:xfrm>
            <a:off x="832338" y="2068945"/>
            <a:ext cx="173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필터 모양 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B624DF0-DDFF-4866-81A6-5916301A22F0}"/>
              </a:ext>
            </a:extLst>
          </p:cNvPr>
          <p:cNvSpPr/>
          <p:nvPr/>
        </p:nvSpPr>
        <p:spPr>
          <a:xfrm>
            <a:off x="6096000" y="160896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96D68C1-83F0-492F-972C-8C9C9A184067}"/>
              </a:ext>
            </a:extLst>
          </p:cNvPr>
          <p:cNvSpPr/>
          <p:nvPr/>
        </p:nvSpPr>
        <p:spPr>
          <a:xfrm>
            <a:off x="8436645" y="174267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F686A9F-2D0F-40D2-B4A4-FFACBCABD1B2}"/>
              </a:ext>
            </a:extLst>
          </p:cNvPr>
          <p:cNvSpPr/>
          <p:nvPr/>
        </p:nvSpPr>
        <p:spPr>
          <a:xfrm>
            <a:off x="10716856" y="168433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7DC65A8-85EA-4B75-932E-7D41D874AE7E}"/>
              </a:ext>
            </a:extLst>
          </p:cNvPr>
          <p:cNvSpPr/>
          <p:nvPr/>
        </p:nvSpPr>
        <p:spPr>
          <a:xfrm>
            <a:off x="6144095" y="2742753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8851A59-FA6F-45F7-8893-05AF6F5D8A38}"/>
              </a:ext>
            </a:extLst>
          </p:cNvPr>
          <p:cNvSpPr/>
          <p:nvPr/>
        </p:nvSpPr>
        <p:spPr>
          <a:xfrm>
            <a:off x="8436644" y="2691949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571FC05-BB20-47A8-B7B0-AD25AFBC85E5}"/>
              </a:ext>
            </a:extLst>
          </p:cNvPr>
          <p:cNvSpPr/>
          <p:nvPr/>
        </p:nvSpPr>
        <p:spPr>
          <a:xfrm>
            <a:off x="10719980" y="2701105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6DF504-E17D-4ED6-92A9-A20F45E1DA08}"/>
              </a:ext>
            </a:extLst>
          </p:cNvPr>
          <p:cNvSpPr txBox="1"/>
          <p:nvPr/>
        </p:nvSpPr>
        <p:spPr>
          <a:xfrm>
            <a:off x="4186027" y="635035"/>
            <a:ext cx="143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>
                <a:solidFill>
                  <a:schemeClr val="accent1"/>
                </a:solidFill>
                <a:highlight>
                  <a:srgbClr val="C3DDF4"/>
                </a:highlight>
              </a:rPr>
              <a:t>슬라이딩 하는 중 </a:t>
            </a:r>
            <a:r>
              <a:rPr lang="ko-KR" altLang="en-US" sz="2400" b="1" dirty="0">
                <a:solidFill>
                  <a:schemeClr val="accent1"/>
                </a:solidFill>
                <a:highlight>
                  <a:srgbClr val="C3DDF4"/>
                </a:highlight>
              </a:rPr>
              <a:t>→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32C6FCA-18E1-4BAA-BB1C-DB9B887C0876}"/>
              </a:ext>
            </a:extLst>
          </p:cNvPr>
          <p:cNvSpPr/>
          <p:nvPr/>
        </p:nvSpPr>
        <p:spPr>
          <a:xfrm>
            <a:off x="10717349" y="5200886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4B91487-5E6C-4CDB-83E2-EAB5FC2CECE1}"/>
              </a:ext>
            </a:extLst>
          </p:cNvPr>
          <p:cNvSpPr/>
          <p:nvPr/>
        </p:nvSpPr>
        <p:spPr>
          <a:xfrm>
            <a:off x="8421180" y="5200886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41CFA1D-D990-407A-A291-C1A3EE3F83AF}"/>
              </a:ext>
            </a:extLst>
          </p:cNvPr>
          <p:cNvSpPr/>
          <p:nvPr/>
        </p:nvSpPr>
        <p:spPr>
          <a:xfrm>
            <a:off x="6095999" y="5200886"/>
            <a:ext cx="892541" cy="872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DAD405E-A43B-4EAF-96C0-2859A6ED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557" y="3699919"/>
            <a:ext cx="2196819" cy="2285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8E69238-7335-44DD-93C7-99E2EA0D82B5}"/>
              </a:ext>
            </a:extLst>
          </p:cNvPr>
          <p:cNvSpPr txBox="1"/>
          <p:nvPr/>
        </p:nvSpPr>
        <p:spPr>
          <a:xfrm>
            <a:off x="1118571" y="4446145"/>
            <a:ext cx="173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결과 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600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463 L -0.00169 0.00463 C 0.02695 0.00532 0.05885 -0.01667 0.08424 0.00694 C 0.097 0.01875 0.09492 0.06921 0.08307 0.08333 C 0.06601 0.10347 0.04206 0.08194 0.02161 0.08102 C 0.01875 0.08032 0.01588 0.07893 0.01302 0.07893 C -0.01003 0.07893 0.00364 0.09537 0.0056 0.15115 L 0.04492 0.14884 C 0.04818 0.14861 0.05143 0.14722 0.05482 0.14676 C 0.05963 0.14583 0.06458 0.1449 0.06953 0.14444 C 0.07604 0.14398 0.08255 0.14444 0.08919 0.14444 L 0.07435 0.13565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6.3.10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2292" y="860684"/>
            <a:ext cx="104975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새로운 문제를 해결할 때는 상식 수준의 기준점을 설정한다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비용이 비싼 모델 전에 간단한 모델 시도한다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시간 순서가 중요한 데이터가 있다면 순환 층이 적합하다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순환 네트워크에 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드롭아웃을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사용하려면 일정한 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드롭아웃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마스크와 순환 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드롭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마스크 사용한다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스태킹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은 단일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</a:t>
            </a:r>
            <a:r>
              <a:rPr lang="ko-KR" altLang="en-US" sz="2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층보다 더 강력한 표현을 제공하지만 계산 비용이 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많이든다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양방향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RNN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은 자연어 처리에 유용하다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시퀀그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데이터에는 잘 작동하지 않는다</a:t>
            </a:r>
            <a:endParaRPr lang="en-US" altLang="ko-KR" sz="24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7168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데이터를 위한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1D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합성곱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713FBFF-38FD-41D2-91A0-EC5874749E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505" y="1540785"/>
            <a:ext cx="5788817" cy="3871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927741" y="2959720"/>
            <a:ext cx="478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입력 시퀀스에서 시간 축으로 패치를 </a:t>
            </a:r>
            <a:r>
              <a:rPr lang="ko-KR" altLang="en-US" dirty="0" smtClean="0">
                <a:solidFill>
                  <a:schemeClr val="bg1"/>
                </a:solidFill>
              </a:rPr>
              <a:t>추출하여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출력 </a:t>
            </a:r>
            <a:r>
              <a:rPr lang="ko-KR" altLang="en-US" dirty="0">
                <a:solidFill>
                  <a:schemeClr val="bg1"/>
                </a:solidFill>
              </a:rPr>
              <a:t>타임스텝을 만든다</a:t>
            </a:r>
          </a:p>
        </p:txBody>
      </p:sp>
    </p:spTree>
    <p:extLst>
      <p:ext uri="{BB962C8B-B14F-4D97-AF65-F5344CB8AC3E}">
        <p14:creationId xmlns:p14="http://schemas.microsoft.com/office/powerpoint/2010/main" val="384864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6894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데이터를 위한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1D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풀링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818" name="Picture 2" descr="1D풀링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0" y="1124837"/>
            <a:ext cx="6034229" cy="202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1D풀링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0" y="3394129"/>
            <a:ext cx="6054158" cy="26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43979" y="1124837"/>
            <a:ext cx="46727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2800" dirty="0" smtClean="0">
                <a:solidFill>
                  <a:schemeClr val="bg1"/>
                </a:solidFill>
              </a:rPr>
              <a:t> 연산은 </a:t>
            </a:r>
            <a:r>
              <a:rPr lang="en-US" altLang="ko-KR" sz="2800" dirty="0" smtClean="0">
                <a:solidFill>
                  <a:schemeClr val="bg1"/>
                </a:solidFill>
              </a:rPr>
              <a:t>2D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2800" dirty="0" smtClean="0">
                <a:solidFill>
                  <a:schemeClr val="bg1"/>
                </a:solidFill>
              </a:rPr>
              <a:t> 연산과 동일합니다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입력에서 </a:t>
            </a:r>
            <a:r>
              <a:rPr lang="en-US" altLang="ko-KR" sz="2800" dirty="0" smtClean="0">
                <a:solidFill>
                  <a:schemeClr val="bg1"/>
                </a:solidFill>
              </a:rPr>
              <a:t>1D</a:t>
            </a:r>
            <a:r>
              <a:rPr lang="ko-KR" altLang="en-US" sz="2800" dirty="0" smtClean="0">
                <a:solidFill>
                  <a:schemeClr val="bg1"/>
                </a:solidFill>
              </a:rPr>
              <a:t>패치를 추출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최댓값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또는 평균값으로 출력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1D </a:t>
            </a:r>
            <a:r>
              <a:rPr lang="ko-KR" altLang="en-US" sz="2800" dirty="0" smtClean="0">
                <a:solidFill>
                  <a:schemeClr val="bg1"/>
                </a:solidFill>
              </a:rPr>
              <a:t>입력의 길이를 줄이기 위해 사용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160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6.4.3 1D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컨브넷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8" y="1160435"/>
            <a:ext cx="73723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1403" y="2502975"/>
            <a:ext cx="3859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Pad_sequences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 smtClean="0">
                <a:solidFill>
                  <a:schemeClr val="bg1"/>
                </a:solidFill>
              </a:rPr>
              <a:t>길이를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일정하게 </a:t>
            </a:r>
            <a:r>
              <a:rPr lang="ko-KR" altLang="en-US" dirty="0">
                <a:solidFill>
                  <a:schemeClr val="bg1"/>
                </a:solidFill>
              </a:rPr>
              <a:t>맞추기 위해 사용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808" y="584775"/>
            <a:ext cx="56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IMDB </a:t>
            </a:r>
            <a:r>
              <a:rPr lang="ko-KR" altLang="en-US" dirty="0" smtClean="0">
                <a:solidFill>
                  <a:schemeClr val="bg1"/>
                </a:solidFill>
              </a:rPr>
              <a:t>데이터 </a:t>
            </a:r>
            <a:r>
              <a:rPr lang="ko-KR" altLang="en-US" dirty="0" err="1" smtClean="0">
                <a:solidFill>
                  <a:schemeClr val="bg1"/>
                </a:solidFill>
              </a:rPr>
              <a:t>전처리하기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160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6.4.3 1D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컨브넷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1" y="1075777"/>
            <a:ext cx="6200775" cy="51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0956" y="992699"/>
            <a:ext cx="43085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먼저 </a:t>
            </a:r>
            <a:r>
              <a:rPr lang="en-US" altLang="ko-KR" dirty="0">
                <a:solidFill>
                  <a:schemeClr val="bg1"/>
                </a:solidFill>
              </a:rPr>
              <a:t>C</a:t>
            </a:r>
            <a:r>
              <a:rPr lang="en-US" altLang="ko-KR" dirty="0" smtClean="0">
                <a:solidFill>
                  <a:schemeClr val="bg1"/>
                </a:solidFill>
              </a:rPr>
              <a:t>onv1D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MaxPooling</a:t>
            </a:r>
            <a:r>
              <a:rPr lang="ko-KR" altLang="en-US" dirty="0" smtClean="0">
                <a:solidFill>
                  <a:schemeClr val="bg1"/>
                </a:solidFill>
              </a:rPr>
              <a:t>층을 쌓고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전역 </a:t>
            </a:r>
            <a:r>
              <a:rPr lang="ko-KR" altLang="en-US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</a:rPr>
              <a:t> 층 또는 </a:t>
            </a:r>
            <a:r>
              <a:rPr lang="en-US" altLang="ko-KR" dirty="0" smtClean="0">
                <a:solidFill>
                  <a:schemeClr val="bg1"/>
                </a:solidFill>
              </a:rPr>
              <a:t>Flatten</a:t>
            </a:r>
            <a:r>
              <a:rPr lang="ko-KR" altLang="en-US" dirty="0" smtClean="0">
                <a:solidFill>
                  <a:schemeClr val="bg1"/>
                </a:solidFill>
              </a:rPr>
              <a:t>층으로 마친다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전역 </a:t>
            </a:r>
            <a:r>
              <a:rPr lang="ko-KR" altLang="en-US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</a:rPr>
              <a:t> 층은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입력 </a:t>
            </a:r>
            <a:r>
              <a:rPr lang="en-US" altLang="ko-KR" dirty="0" smtClean="0">
                <a:solidFill>
                  <a:schemeClr val="bg1"/>
                </a:solidFill>
              </a:rPr>
              <a:t>(samples, </a:t>
            </a:r>
            <a:r>
              <a:rPr lang="en-US" altLang="ko-KR" dirty="0" err="1" smtClean="0">
                <a:solidFill>
                  <a:schemeClr val="bg1"/>
                </a:solidFill>
              </a:rPr>
              <a:t>timesteps</a:t>
            </a:r>
            <a:r>
              <a:rPr lang="en-US" altLang="ko-KR" dirty="0" smtClean="0">
                <a:solidFill>
                  <a:schemeClr val="bg1"/>
                </a:solidFill>
              </a:rPr>
              <a:t>, features)</a:t>
            </a:r>
            <a:r>
              <a:rPr lang="ko-KR" altLang="en-US" dirty="0" err="1" smtClean="0">
                <a:solidFill>
                  <a:schemeClr val="bg1"/>
                </a:solidFill>
              </a:rPr>
              <a:t>텐서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출력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(samples, </a:t>
            </a:r>
            <a:r>
              <a:rPr lang="en-US" altLang="ko-KR" dirty="0" err="1" smtClean="0">
                <a:solidFill>
                  <a:schemeClr val="bg1"/>
                </a:solidFill>
              </a:rPr>
              <a:t>featurse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r>
              <a:rPr lang="ko-KR" altLang="en-US" dirty="0" err="1" smtClean="0">
                <a:solidFill>
                  <a:schemeClr val="bg1"/>
                </a:solidFill>
              </a:rPr>
              <a:t>텐서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시간 축에 </a:t>
            </a:r>
            <a:r>
              <a:rPr lang="ko-KR" altLang="en-US" dirty="0" err="1" smtClean="0">
                <a:solidFill>
                  <a:schemeClr val="bg1"/>
                </a:solidFill>
              </a:rPr>
              <a:t>풀링적용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분류나 회귀를 위해 </a:t>
            </a:r>
            <a:r>
              <a:rPr lang="en-US" altLang="ko-KR" dirty="0" smtClean="0">
                <a:solidFill>
                  <a:schemeClr val="bg1"/>
                </a:solidFill>
              </a:rPr>
              <a:t>Dense</a:t>
            </a:r>
            <a:r>
              <a:rPr lang="ko-KR" altLang="en-US" dirty="0" smtClean="0">
                <a:solidFill>
                  <a:schemeClr val="bg1"/>
                </a:solidFill>
              </a:rPr>
              <a:t>층 추가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큰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윈도우 사용 가능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윈도우 크기가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일 때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2D </a:t>
            </a:r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윈도우는 </a:t>
            </a:r>
            <a:r>
              <a:rPr lang="en-US" altLang="ko-KR" dirty="0">
                <a:solidFill>
                  <a:schemeClr val="bg1"/>
                </a:solidFill>
              </a:rPr>
              <a:t>3 x 3 = 9(</a:t>
            </a:r>
            <a:r>
              <a:rPr lang="ko-KR" altLang="en-US" dirty="0">
                <a:solidFill>
                  <a:schemeClr val="bg1"/>
                </a:solidFill>
              </a:rPr>
              <a:t>가지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특성 고려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1D </a:t>
            </a:r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윈도우는 </a:t>
            </a:r>
            <a:r>
              <a:rPr lang="en-US" altLang="ko-KR" dirty="0">
                <a:solidFill>
                  <a:schemeClr val="bg1"/>
                </a:solidFill>
              </a:rPr>
              <a:t>3(</a:t>
            </a:r>
            <a:r>
              <a:rPr lang="ko-KR" altLang="en-US" dirty="0">
                <a:solidFill>
                  <a:schemeClr val="bg1"/>
                </a:solidFill>
              </a:rPr>
              <a:t>가지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특성 고려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bg1"/>
                </a:solidFill>
              </a:rPr>
              <a:t>그러므로 크기가 </a:t>
            </a:r>
            <a:r>
              <a:rPr lang="en-US" altLang="ko-KR" dirty="0" smtClean="0">
                <a:solidFill>
                  <a:schemeClr val="bg1"/>
                </a:solidFill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</a:rPr>
              <a:t>또는 </a:t>
            </a:r>
            <a:r>
              <a:rPr lang="en-US" altLang="ko-KR" dirty="0" smtClean="0">
                <a:solidFill>
                  <a:schemeClr val="bg1"/>
                </a:solidFill>
              </a:rPr>
              <a:t>9</a:t>
            </a:r>
            <a:r>
              <a:rPr lang="ko-KR" altLang="en-US" dirty="0" smtClean="0">
                <a:solidFill>
                  <a:schemeClr val="bg1"/>
                </a:solidFill>
              </a:rPr>
              <a:t>의 윈도우 사용가능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4160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6.4.3 1D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컨브넷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E87F75-9630-49D5-84F4-2500987FAF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751" y="1023341"/>
            <a:ext cx="4014981" cy="5339061"/>
          </a:xfrm>
          <a:prstGeom prst="rect">
            <a:avLst/>
          </a:prstGeom>
          <a:ln w="762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TextBox 1"/>
          <p:cNvSpPr txBox="1"/>
          <p:nvPr/>
        </p:nvSpPr>
        <p:spPr>
          <a:xfrm>
            <a:off x="5881607" y="968644"/>
            <a:ext cx="4819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</a:rPr>
              <a:t>번째 </a:t>
            </a:r>
            <a:r>
              <a:rPr lang="ko-KR" altLang="en-US" dirty="0" err="1" smtClean="0">
                <a:solidFill>
                  <a:schemeClr val="bg1"/>
                </a:solidFill>
              </a:rPr>
              <a:t>에포크에서</a:t>
            </a:r>
            <a:r>
              <a:rPr lang="ko-KR" altLang="en-US" dirty="0" smtClean="0">
                <a:solidFill>
                  <a:schemeClr val="bg1"/>
                </a:solidFill>
              </a:rPr>
              <a:t> 훈련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검증 정확도가 가장 높다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검증 손실은 과대적합 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944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6.4.4 CNN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연결하여 긴 시퀀스 처리하기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974" y="883403"/>
            <a:ext cx="11213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1D </a:t>
            </a:r>
            <a:r>
              <a:rPr lang="ko-KR" altLang="en-US" dirty="0" err="1" smtClean="0">
                <a:solidFill>
                  <a:schemeClr val="bg1"/>
                </a:solidFill>
              </a:rPr>
              <a:t>컨브넷은</a:t>
            </a:r>
            <a:r>
              <a:rPr lang="ko-KR" altLang="en-US" dirty="0" smtClean="0">
                <a:solidFill>
                  <a:schemeClr val="bg1"/>
                </a:solidFill>
              </a:rPr>
              <a:t> 입력 패치를 독립적으로 처리하기 때문에 순서에 민감하지 않다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하지만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장기간 패턴을 인식하기 위해 많은 층이 쌓이는데 </a:t>
            </a:r>
            <a:r>
              <a:rPr lang="ko-KR" altLang="en-US" dirty="0" err="1" smtClean="0">
                <a:solidFill>
                  <a:schemeClr val="bg1"/>
                </a:solidFill>
              </a:rPr>
              <a:t>상위층은</a:t>
            </a:r>
            <a:r>
              <a:rPr lang="ko-KR" altLang="en-US" dirty="0" smtClean="0">
                <a:solidFill>
                  <a:schemeClr val="bg1"/>
                </a:solidFill>
              </a:rPr>
              <a:t> 원본 입력에서 긴 범위를 </a:t>
            </a:r>
            <a:r>
              <a:rPr lang="ko-KR" altLang="en-US" dirty="0" err="1" smtClean="0">
                <a:solidFill>
                  <a:schemeClr val="bg1"/>
                </a:solidFill>
              </a:rPr>
              <a:t>보게되고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이런 방법은 순서를 감지하기에 부족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3010" name="Picture 2" descr="https://mblogthumb-phinf.pstatic.net/MjAxOTA4MTNfMTc0/MDAxNTY1NjgxMjUwMjk5.z55Rqt1jUEiHA9FHqCBLjdyct48tfiaJBY3P3bv8lswg.clYdRO_glUNHkEXv3yr6Lp1cckTBWy7YRC1G6XYKCwkg.PNG.jyoun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1" y="2289902"/>
            <a:ext cx="29718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2291" y="2936352"/>
            <a:ext cx="672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>
                <a:solidFill>
                  <a:schemeClr val="bg1"/>
                </a:solidFill>
              </a:rPr>
              <a:t>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속도와 </a:t>
            </a:r>
            <a:r>
              <a:rPr lang="ko-KR" altLang="en-US" dirty="0" err="1">
                <a:solidFill>
                  <a:schemeClr val="bg1"/>
                </a:solidFill>
              </a:rPr>
              <a:t>경량함을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RNN</a:t>
            </a:r>
            <a:r>
              <a:rPr lang="ko-KR" altLang="en-US" dirty="0">
                <a:solidFill>
                  <a:schemeClr val="bg1"/>
                </a:solidFill>
              </a:rPr>
              <a:t>의 순서 감지 능력과 결합하여 </a:t>
            </a:r>
          </a:p>
          <a:p>
            <a:pPr fontAlgn="base"/>
            <a:endParaRPr lang="en-US" altLang="ko-KR" dirty="0" smtClean="0">
              <a:solidFill>
                <a:schemeClr val="bg1"/>
              </a:solidFill>
            </a:endParaRPr>
          </a:p>
          <a:p>
            <a:pPr fontAlgn="base"/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RNN </a:t>
            </a:r>
            <a:r>
              <a:rPr lang="ko-KR" altLang="en-US" dirty="0">
                <a:solidFill>
                  <a:schemeClr val="bg1"/>
                </a:solidFill>
              </a:rPr>
              <a:t>이전에 전처리 단계로 사용하여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 fontAlgn="base"/>
            <a:endParaRPr lang="en-US" altLang="ko-KR" dirty="0" smtClean="0">
              <a:solidFill>
                <a:schemeClr val="bg1"/>
              </a:solidFill>
            </a:endParaRPr>
          </a:p>
          <a:p>
            <a:pPr fontAlgn="base"/>
            <a:r>
              <a:rPr lang="ko-KR" altLang="en-US" dirty="0" smtClean="0">
                <a:solidFill>
                  <a:schemeClr val="bg1"/>
                </a:solidFill>
              </a:rPr>
              <a:t>수천 </a:t>
            </a:r>
            <a:r>
              <a:rPr lang="ko-KR" altLang="en-US" dirty="0">
                <a:solidFill>
                  <a:schemeClr val="bg1"/>
                </a:solidFill>
              </a:rPr>
              <a:t>개의 </a:t>
            </a:r>
            <a:r>
              <a:rPr lang="en-US" altLang="ko-KR" dirty="0">
                <a:solidFill>
                  <a:schemeClr val="bg1"/>
                </a:solidFill>
              </a:rPr>
              <a:t>step</a:t>
            </a:r>
            <a:r>
              <a:rPr lang="ko-KR" altLang="en-US" dirty="0">
                <a:solidFill>
                  <a:schemeClr val="bg1"/>
                </a:solidFill>
              </a:rPr>
              <a:t>을 가지는 긴 시퀀스를 다룰 때 빠른 응답 속도를 가지게 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7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944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6.4.4 CNN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연결하여 긴 시퀀스 처리하기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989836"/>
            <a:ext cx="56292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0" y="1980311"/>
            <a:ext cx="56483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9817" y="2619214"/>
            <a:ext cx="5589762" cy="14258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5998" y="2626074"/>
            <a:ext cx="5629275" cy="9755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180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으로 훈련하고 평가하기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6948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과 </a:t>
            </a:r>
            <a:r>
              <a:rPr lang="en-US" altLang="ko-KR" dirty="0" smtClean="0">
                <a:solidFill>
                  <a:schemeClr val="bg1"/>
                </a:solidFill>
              </a:rPr>
              <a:t>RNN</a:t>
            </a:r>
            <a:r>
              <a:rPr lang="ko-KR" altLang="en-US" dirty="0" smtClean="0">
                <a:solidFill>
                  <a:schemeClr val="bg1"/>
                </a:solidFill>
              </a:rPr>
              <a:t>연결하고 훈련하고 평가하기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944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6.4.4 CNN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연결하여 긴 시퀀스 처리하기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180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으로 훈련한 평가한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6948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과 </a:t>
            </a:r>
            <a:r>
              <a:rPr lang="en-US" altLang="ko-KR" dirty="0" smtClean="0">
                <a:solidFill>
                  <a:schemeClr val="bg1"/>
                </a:solidFill>
              </a:rPr>
              <a:t>RNN</a:t>
            </a:r>
            <a:r>
              <a:rPr lang="ko-KR" altLang="en-US" dirty="0" smtClean="0">
                <a:solidFill>
                  <a:schemeClr val="bg1"/>
                </a:solidFill>
              </a:rPr>
              <a:t>연결하고 훈련하고 평가한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1" y="1879573"/>
            <a:ext cx="526732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1948"/>
            <a:ext cx="50768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4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944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6.4.4 CNN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연결하여 긴 시퀀스 처리하기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180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으로 훈련한 평가한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6948" y="1275631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r>
              <a:rPr lang="ko-KR" altLang="en-US" dirty="0" smtClean="0">
                <a:solidFill>
                  <a:schemeClr val="bg1"/>
                </a:solidFill>
              </a:rPr>
              <a:t>과 </a:t>
            </a:r>
            <a:r>
              <a:rPr lang="en-US" altLang="ko-KR" dirty="0" smtClean="0">
                <a:solidFill>
                  <a:schemeClr val="bg1"/>
                </a:solidFill>
              </a:rPr>
              <a:t>RNN</a:t>
            </a:r>
            <a:r>
              <a:rPr lang="ko-KR" altLang="en-US" dirty="0" smtClean="0">
                <a:solidFill>
                  <a:schemeClr val="bg1"/>
                </a:solidFill>
              </a:rPr>
              <a:t>연결하고 훈련하고 평가한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1180" y="2553413"/>
            <a:ext cx="5849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검증 </a:t>
            </a:r>
            <a:r>
              <a:rPr lang="en-US" altLang="ko-KR" dirty="0">
                <a:solidFill>
                  <a:schemeClr val="bg1"/>
                </a:solidFill>
              </a:rPr>
              <a:t>MAE(</a:t>
            </a:r>
            <a:r>
              <a:rPr lang="ko-KR" altLang="en-US" dirty="0">
                <a:solidFill>
                  <a:schemeClr val="bg1"/>
                </a:solidFill>
              </a:rPr>
              <a:t>검증손실</a:t>
            </a:r>
            <a:r>
              <a:rPr lang="en-US" altLang="ko-KR" dirty="0">
                <a:solidFill>
                  <a:schemeClr val="bg1"/>
                </a:solidFill>
              </a:rPr>
              <a:t>) =</a:t>
            </a:r>
            <a:r>
              <a:rPr lang="ko-KR" altLang="en-US" dirty="0">
                <a:solidFill>
                  <a:schemeClr val="bg1"/>
                </a:solidFill>
              </a:rPr>
              <a:t> 약 </a:t>
            </a:r>
            <a:r>
              <a:rPr lang="en-US" altLang="ko-KR" dirty="0" smtClean="0">
                <a:solidFill>
                  <a:schemeClr val="bg1"/>
                </a:solidFill>
              </a:rPr>
              <a:t>0.40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작은 </a:t>
            </a:r>
            <a:r>
              <a:rPr lang="ko-KR" altLang="en-US" dirty="0" err="1">
                <a:solidFill>
                  <a:schemeClr val="bg1"/>
                </a:solidFill>
              </a:rPr>
              <a:t>컨브넷을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사용해서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상식 </a:t>
            </a:r>
            <a:r>
              <a:rPr lang="ko-KR" altLang="en-US" dirty="0">
                <a:solidFill>
                  <a:schemeClr val="bg1"/>
                </a:solidFill>
              </a:rPr>
              <a:t>수준의 기준점을 넘지 못 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</a:rPr>
              <a:t>컨브넷이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시간을 고려하지 않기 때문이다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컨브넷은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IMDB </a:t>
            </a:r>
            <a:r>
              <a:rPr lang="ko-KR" altLang="en-US" dirty="0" smtClean="0">
                <a:solidFill>
                  <a:schemeClr val="bg1"/>
                </a:solidFill>
              </a:rPr>
              <a:t>데이터에서는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문제가 </a:t>
            </a:r>
            <a:r>
              <a:rPr lang="ko-KR" altLang="en-US" dirty="0">
                <a:solidFill>
                  <a:schemeClr val="bg1"/>
                </a:solidFill>
              </a:rPr>
              <a:t>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긍정 또는 </a:t>
            </a:r>
            <a:r>
              <a:rPr lang="ko-KR" altLang="en-US" dirty="0" smtClean="0">
                <a:solidFill>
                  <a:schemeClr val="bg1"/>
                </a:solidFill>
              </a:rPr>
              <a:t>부정은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시간과 </a:t>
            </a:r>
            <a:r>
              <a:rPr lang="ko-KR" altLang="en-US" dirty="0">
                <a:solidFill>
                  <a:schemeClr val="bg1"/>
                </a:solidFill>
              </a:rPr>
              <a:t>무관하기 때문이다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0" y="2531546"/>
            <a:ext cx="56292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검증 손실로 비교해 </a:t>
            </a:r>
            <a:r>
              <a:rPr lang="ko-KR" altLang="en-US" dirty="0" smtClean="0">
                <a:solidFill>
                  <a:schemeClr val="bg1"/>
                </a:solidFill>
              </a:rPr>
              <a:t>보면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규제가 </a:t>
            </a:r>
            <a:r>
              <a:rPr lang="ko-KR" altLang="en-US" dirty="0">
                <a:solidFill>
                  <a:schemeClr val="bg1"/>
                </a:solidFill>
              </a:rPr>
              <a:t>있는 </a:t>
            </a:r>
            <a:r>
              <a:rPr lang="en-US" altLang="ko-KR" dirty="0">
                <a:solidFill>
                  <a:schemeClr val="bg1"/>
                </a:solidFill>
              </a:rPr>
              <a:t>GRU </a:t>
            </a:r>
            <a:r>
              <a:rPr lang="ko-KR" altLang="en-US" dirty="0">
                <a:solidFill>
                  <a:schemeClr val="bg1"/>
                </a:solidFill>
              </a:rPr>
              <a:t>모델만큼 좋지는 않다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하지만 훨씬 빠르기 </a:t>
            </a:r>
            <a:r>
              <a:rPr lang="ko-KR" altLang="en-US" dirty="0" smtClean="0">
                <a:solidFill>
                  <a:schemeClr val="bg1"/>
                </a:solidFill>
              </a:rPr>
              <a:t>때문에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데이터를 </a:t>
            </a:r>
            <a:r>
              <a:rPr lang="ko-KR" altLang="en-US" dirty="0">
                <a:solidFill>
                  <a:schemeClr val="bg1"/>
                </a:solidFill>
              </a:rPr>
              <a:t>두 배 더 많이 처리할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여기서는 큰 도움이 안 </a:t>
            </a:r>
            <a:r>
              <a:rPr lang="ko-KR" altLang="en-US" dirty="0" smtClean="0">
                <a:solidFill>
                  <a:schemeClr val="bg1"/>
                </a:solidFill>
              </a:rPr>
              <a:t>되었지만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다른 </a:t>
            </a:r>
            <a:r>
              <a:rPr lang="ko-KR" altLang="en-US" dirty="0" err="1">
                <a:solidFill>
                  <a:schemeClr val="bg1"/>
                </a:solidFill>
              </a:rPr>
              <a:t>데이터셋에서는</a:t>
            </a:r>
            <a:r>
              <a:rPr lang="ko-KR" altLang="en-US" dirty="0">
                <a:solidFill>
                  <a:schemeClr val="bg1"/>
                </a:solidFill>
              </a:rPr>
              <a:t> 중요할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8008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67209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5.1.2 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3D2CF3-9A46-4885-A5AE-24B98C91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3874"/>
            <a:ext cx="5523491" cy="6664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5337E5-BA3A-4B4C-81AF-8C831FF431DB}"/>
              </a:ext>
            </a:extLst>
          </p:cNvPr>
          <p:cNvSpPr txBox="1"/>
          <p:nvPr/>
        </p:nvSpPr>
        <p:spPr>
          <a:xfrm>
            <a:off x="6477002" y="377947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출력 깊이 </a:t>
            </a:r>
            <a:r>
              <a:rPr lang="en-US" altLang="ko-KR" b="1" dirty="0"/>
              <a:t>= </a:t>
            </a:r>
            <a:r>
              <a:rPr lang="ko-KR" altLang="en-US" b="1" dirty="0"/>
              <a:t>필터 개수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5FE980-7A43-4680-A35E-A20BC712C271}"/>
              </a:ext>
            </a:extLst>
          </p:cNvPr>
          <p:cNvSpPr txBox="1"/>
          <p:nvPr/>
        </p:nvSpPr>
        <p:spPr>
          <a:xfrm>
            <a:off x="10427123" y="5136349"/>
            <a:ext cx="157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3D</a:t>
            </a:r>
            <a:r>
              <a:rPr lang="ko-KR" altLang="en-US" b="1" dirty="0" err="1"/>
              <a:t>특성맵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646CEA-425B-4A19-852C-6081983396E1}"/>
              </a:ext>
            </a:extLst>
          </p:cNvPr>
          <p:cNvSpPr txBox="1"/>
          <p:nvPr/>
        </p:nvSpPr>
        <p:spPr>
          <a:xfrm>
            <a:off x="6605717" y="1284086"/>
            <a:ext cx="226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(3,3,2) </a:t>
            </a:r>
            <a:r>
              <a:rPr lang="ko-KR" altLang="en-US" b="1" dirty="0"/>
              <a:t>필터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</a:p>
        </p:txBody>
      </p:sp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xmlns="" id="{8241CB2B-AC4F-4A0C-965C-C62BEAD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8" y="1041478"/>
            <a:ext cx="4770119" cy="51208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71AC280F-EE83-41BE-9366-0DD7CF581C76}"/>
              </a:ext>
            </a:extLst>
          </p:cNvPr>
          <p:cNvSpPr/>
          <p:nvPr/>
        </p:nvSpPr>
        <p:spPr>
          <a:xfrm>
            <a:off x="2075966" y="1808981"/>
            <a:ext cx="1222182" cy="1407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출력깊이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64</a:t>
            </a:r>
          </a:p>
          <a:p>
            <a:pPr algn="ctr"/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ko-KR" altLang="en-US" dirty="0" err="1"/>
              <a:t>필터거침</a:t>
            </a:r>
            <a:endParaRPr lang="en-US" altLang="ko-KR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26BAD9E-A96D-4382-B4E5-1C3C57E1BDC1}"/>
              </a:ext>
            </a:extLst>
          </p:cNvPr>
          <p:cNvSpPr/>
          <p:nvPr/>
        </p:nvSpPr>
        <p:spPr>
          <a:xfrm>
            <a:off x="4380275" y="4557670"/>
            <a:ext cx="1222182" cy="1407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출력깊이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128</a:t>
            </a:r>
          </a:p>
          <a:p>
            <a:pPr algn="ctr"/>
            <a:r>
              <a:rPr lang="en-US" altLang="ko-KR" dirty="0"/>
              <a:t>128</a:t>
            </a:r>
            <a:r>
              <a:rPr lang="ko-KR" altLang="en-US" dirty="0"/>
              <a:t>개의 </a:t>
            </a:r>
            <a:r>
              <a:rPr lang="ko-KR" altLang="en-US" dirty="0" err="1"/>
              <a:t>필터거침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0AB2FE7-1687-4180-BA86-9825EA7CBCD0}"/>
              </a:ext>
            </a:extLst>
          </p:cNvPr>
          <p:cNvSpPr/>
          <p:nvPr/>
        </p:nvSpPr>
        <p:spPr>
          <a:xfrm>
            <a:off x="832338" y="1041478"/>
            <a:ext cx="16658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Times New Roman" panose="02020603050405020304" pitchFamily="18" charset="0"/>
              </a:rPr>
              <a:t>합성곱</a:t>
            </a:r>
            <a:r>
              <a:rPr lang="ko-KR" altLang="en-US" sz="1050" dirty="0">
                <a:latin typeface="Times New Roman" panose="02020603050405020304" pitchFamily="18" charset="0"/>
              </a:rPr>
              <a:t> 신경망을 이용한 </a:t>
            </a:r>
            <a:endParaRPr lang="en-US" altLang="ko-KR" sz="1050" dirty="0">
              <a:latin typeface="Times New Roman" panose="02020603050405020304" pitchFamily="18" charset="0"/>
            </a:endParaRPr>
          </a:p>
          <a:p>
            <a:r>
              <a:rPr lang="ko-KR" altLang="en-US" sz="1050" dirty="0">
                <a:latin typeface="Times New Roman" panose="02020603050405020304" pitchFamily="18" charset="0"/>
              </a:rPr>
              <a:t>웨이퍼 맵 기반 불량 탐지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AF05165-3DD0-470A-9FC8-77706358BDB5}"/>
              </a:ext>
            </a:extLst>
          </p:cNvPr>
          <p:cNvSpPr txBox="1"/>
          <p:nvPr/>
        </p:nvSpPr>
        <p:spPr>
          <a:xfrm>
            <a:off x="5844211" y="93988"/>
            <a:ext cx="7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19528462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-1" y="0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6.4.5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  <a:endParaRPr lang="en-US" altLang="ko-KR" sz="3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461" y="829159"/>
            <a:ext cx="1123627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2D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컨브넷은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2D</a:t>
            </a:r>
            <a:r>
              <a:rPr lang="ko-KR" altLang="en-US" sz="2800" dirty="0" smtClean="0">
                <a:solidFill>
                  <a:schemeClr val="bg1"/>
                </a:solidFill>
              </a:rPr>
              <a:t>공간의 시각적 패턴을 잘 처리합니다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컨브넷은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시간에 따른 패턴</a:t>
            </a:r>
            <a:r>
              <a:rPr lang="ko-KR" altLang="en-US" sz="2800" dirty="0" smtClean="0">
                <a:solidFill>
                  <a:schemeClr val="bg1"/>
                </a:solidFill>
              </a:rPr>
              <a:t>을 잘 처리합니다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u="sng" dirty="0" smtClean="0">
                <a:solidFill>
                  <a:schemeClr val="bg1"/>
                </a:solidFill>
              </a:rPr>
              <a:t>1D</a:t>
            </a:r>
            <a:r>
              <a:rPr lang="ko-KR" altLang="en-US" sz="2800" u="sng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은</a:t>
            </a:r>
            <a:r>
              <a:rPr lang="ko-KR" altLang="en-US" sz="2800" dirty="0" smtClean="0">
                <a:solidFill>
                  <a:schemeClr val="bg1"/>
                </a:solidFill>
              </a:rPr>
              <a:t> 특정 자연어 처리 같은 일부 문제에 </a:t>
            </a:r>
            <a:r>
              <a:rPr lang="en-US" altLang="ko-KR" sz="2800" u="sng" dirty="0" smtClean="0">
                <a:solidFill>
                  <a:schemeClr val="bg1"/>
                </a:solidFill>
              </a:rPr>
              <a:t>RNN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을 대신할 수 있는 빠른 모델</a:t>
            </a:r>
            <a:r>
              <a:rPr lang="ko-KR" altLang="en-US" sz="2800" dirty="0" smtClean="0">
                <a:solidFill>
                  <a:schemeClr val="bg1"/>
                </a:solidFill>
              </a:rPr>
              <a:t>입니다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컨브넷과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2D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컨브넷은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비슷하게 구성</a:t>
            </a:r>
            <a:r>
              <a:rPr lang="ko-KR" altLang="en-US" sz="2800" dirty="0" smtClean="0">
                <a:solidFill>
                  <a:schemeClr val="bg1"/>
                </a:solidFill>
              </a:rPr>
              <a:t>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Conv1D</a:t>
            </a:r>
            <a:r>
              <a:rPr lang="ko-KR" altLang="en-US" sz="2800" dirty="0" smtClean="0">
                <a:solidFill>
                  <a:schemeClr val="bg1"/>
                </a:solidFill>
              </a:rPr>
              <a:t>층과 </a:t>
            </a:r>
            <a:r>
              <a:rPr lang="en-US" altLang="ko-KR" sz="2800" dirty="0" smtClean="0">
                <a:solidFill>
                  <a:schemeClr val="bg1"/>
                </a:solidFill>
              </a:rPr>
              <a:t>Max-Pooling1D</a:t>
            </a:r>
            <a:r>
              <a:rPr lang="ko-KR" altLang="en-US" sz="2800" dirty="0" smtClean="0">
                <a:solidFill>
                  <a:schemeClr val="bg1"/>
                </a:solidFill>
              </a:rPr>
              <a:t>층을 쌓고 마지막에 전역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2800" dirty="0" smtClean="0">
                <a:solidFill>
                  <a:schemeClr val="bg1"/>
                </a:solidFill>
              </a:rPr>
              <a:t> 연산이나 </a:t>
            </a:r>
            <a:r>
              <a:rPr lang="en-US" altLang="ko-KR" sz="2800" dirty="0" smtClean="0">
                <a:solidFill>
                  <a:schemeClr val="bg1"/>
                </a:solidFill>
              </a:rPr>
              <a:t>Flatten</a:t>
            </a:r>
            <a:r>
              <a:rPr lang="ko-KR" altLang="en-US" sz="2800" dirty="0" smtClean="0">
                <a:solidFill>
                  <a:schemeClr val="bg1"/>
                </a:solidFill>
              </a:rPr>
              <a:t>층을 둡니다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RNN</a:t>
            </a:r>
            <a:r>
              <a:rPr lang="ko-KR" altLang="en-US" sz="2800" dirty="0" smtClean="0">
                <a:solidFill>
                  <a:schemeClr val="bg1"/>
                </a:solidFill>
              </a:rPr>
              <a:t>은 계산비용이 많이 들고 </a:t>
            </a:r>
            <a:r>
              <a:rPr lang="en-US" altLang="ko-KR" sz="2800" dirty="0" smtClean="0">
                <a:solidFill>
                  <a:schemeClr val="bg1"/>
                </a:solidFill>
              </a:rPr>
              <a:t>1D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컨브넷은</a:t>
            </a:r>
            <a:r>
              <a:rPr lang="ko-KR" altLang="en-US" sz="2800" dirty="0" smtClean="0">
                <a:solidFill>
                  <a:schemeClr val="bg1"/>
                </a:solidFill>
              </a:rPr>
              <a:t> 비용이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적게듭니다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따라서 </a:t>
            </a:r>
            <a:r>
              <a:rPr lang="en-US" altLang="ko-KR" sz="2800" u="sng" dirty="0" smtClean="0">
                <a:solidFill>
                  <a:schemeClr val="bg1"/>
                </a:solidFill>
              </a:rPr>
              <a:t>1D</a:t>
            </a:r>
            <a:r>
              <a:rPr lang="ko-KR" altLang="en-US" sz="2800" u="sng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altLang="ko-KR" sz="2800" u="sng" dirty="0" smtClean="0">
                <a:solidFill>
                  <a:schemeClr val="bg1"/>
                </a:solidFill>
              </a:rPr>
              <a:t>RNN</a:t>
            </a:r>
            <a:r>
              <a:rPr lang="ko-KR" altLang="en-US" sz="2800" u="sng" dirty="0">
                <a:solidFill>
                  <a:schemeClr val="bg1"/>
                </a:solidFill>
              </a:rPr>
              <a:t> </a:t>
            </a:r>
            <a:r>
              <a:rPr lang="ko-KR" altLang="en-US" sz="2800" u="sng" dirty="0" smtClean="0">
                <a:solidFill>
                  <a:schemeClr val="bg1"/>
                </a:solidFill>
              </a:rPr>
              <a:t>이전의 전처리 단계로 사용</a:t>
            </a:r>
            <a:r>
              <a:rPr lang="ko-KR" altLang="en-US" sz="2800" dirty="0" smtClean="0">
                <a:solidFill>
                  <a:schemeClr val="bg1"/>
                </a:solidFill>
              </a:rPr>
              <a:t>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4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56752" y="2951574"/>
            <a:ext cx="28969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- Fin -</a:t>
            </a:r>
          </a:p>
        </p:txBody>
      </p:sp>
    </p:spTree>
    <p:extLst>
      <p:ext uri="{BB962C8B-B14F-4D97-AF65-F5344CB8AC3E}">
        <p14:creationId xmlns:p14="http://schemas.microsoft.com/office/powerpoint/2010/main" val="307062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패딩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2" y="396933"/>
            <a:ext cx="532883" cy="532883"/>
          </a:xfrm>
          <a:prstGeom prst="rect">
            <a:avLst/>
          </a:prstGeom>
        </p:spPr>
      </p:pic>
      <p:sp>
        <p:nvSpPr>
          <p:cNvPr id="3" name="실행 단추: 비어 있음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7CED8373-4FA3-4C3A-96F8-A74CE22C2038}"/>
              </a:ext>
            </a:extLst>
          </p:cNvPr>
          <p:cNvSpPr/>
          <p:nvPr/>
        </p:nvSpPr>
        <p:spPr>
          <a:xfrm>
            <a:off x="3772487" y="349915"/>
            <a:ext cx="686972" cy="532883"/>
          </a:xfrm>
          <a:prstGeom prst="actionButtonBlan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s4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F0440606-8E3A-4B33-9A15-92741876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29864"/>
              </p:ext>
            </p:extLst>
          </p:nvPr>
        </p:nvGraphicFramePr>
        <p:xfrm>
          <a:off x="2158243" y="1202530"/>
          <a:ext cx="1910016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77504">
                  <a:extLst>
                    <a:ext uri="{9D8B030D-6E8A-4147-A177-3AD203B41FA5}">
                      <a16:colId xmlns:a16="http://schemas.microsoft.com/office/drawing/2014/main" xmlns="" val="2090604732"/>
                    </a:ext>
                  </a:extLst>
                </a:gridCol>
                <a:gridCol w="477504">
                  <a:extLst>
                    <a:ext uri="{9D8B030D-6E8A-4147-A177-3AD203B41FA5}">
                      <a16:colId xmlns:a16="http://schemas.microsoft.com/office/drawing/2014/main" xmlns="" val="217065381"/>
                    </a:ext>
                  </a:extLst>
                </a:gridCol>
                <a:gridCol w="477504">
                  <a:extLst>
                    <a:ext uri="{9D8B030D-6E8A-4147-A177-3AD203B41FA5}">
                      <a16:colId xmlns:a16="http://schemas.microsoft.com/office/drawing/2014/main" xmlns="" val="330793887"/>
                    </a:ext>
                  </a:extLst>
                </a:gridCol>
                <a:gridCol w="477504">
                  <a:extLst>
                    <a:ext uri="{9D8B030D-6E8A-4147-A177-3AD203B41FA5}">
                      <a16:colId xmlns:a16="http://schemas.microsoft.com/office/drawing/2014/main" xmlns="" val="3128513440"/>
                    </a:ext>
                  </a:extLst>
                </a:gridCol>
              </a:tblGrid>
              <a:tr h="354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1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2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3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0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2419529"/>
                  </a:ext>
                </a:extLst>
              </a:tr>
              <a:tr h="354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0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1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2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3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884895"/>
                  </a:ext>
                </a:extLst>
              </a:tr>
              <a:tr h="354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3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0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1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2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5446216"/>
                  </a:ext>
                </a:extLst>
              </a:tr>
              <a:tr h="354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2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3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0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/>
                        <a:t>1</a:t>
                      </a:r>
                      <a:endParaRPr lang="ko-KR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03072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309951-0F7A-4CAE-B332-6D1F87251A6F}"/>
              </a:ext>
            </a:extLst>
          </p:cNvPr>
          <p:cNvSpPr txBox="1"/>
          <p:nvPr/>
        </p:nvSpPr>
        <p:spPr>
          <a:xfrm>
            <a:off x="4544393" y="1547566"/>
            <a:ext cx="686971" cy="124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*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xmlns="" id="{CF75AAE6-A918-494C-952F-A3753CDEA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7736"/>
              </p:ext>
            </p:extLst>
          </p:nvPr>
        </p:nvGraphicFramePr>
        <p:xfrm>
          <a:off x="5602459" y="1450428"/>
          <a:ext cx="14895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4">
                  <a:extLst>
                    <a:ext uri="{9D8B030D-6E8A-4147-A177-3AD203B41FA5}">
                      <a16:colId xmlns:a16="http://schemas.microsoft.com/office/drawing/2014/main" xmlns="" val="4163701583"/>
                    </a:ext>
                  </a:extLst>
                </a:gridCol>
                <a:gridCol w="496504">
                  <a:extLst>
                    <a:ext uri="{9D8B030D-6E8A-4147-A177-3AD203B41FA5}">
                      <a16:colId xmlns:a16="http://schemas.microsoft.com/office/drawing/2014/main" xmlns="" val="2718190462"/>
                    </a:ext>
                  </a:extLst>
                </a:gridCol>
                <a:gridCol w="496504">
                  <a:extLst>
                    <a:ext uri="{9D8B030D-6E8A-4147-A177-3AD203B41FA5}">
                      <a16:colId xmlns:a16="http://schemas.microsoft.com/office/drawing/2014/main" xmlns="" val="1225842733"/>
                    </a:ext>
                  </a:extLst>
                </a:gridCol>
              </a:tblGrid>
              <a:tr h="41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107689"/>
                  </a:ext>
                </a:extLst>
              </a:tr>
              <a:tr h="41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8133659"/>
                  </a:ext>
                </a:extLst>
              </a:tr>
              <a:tr h="41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719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9EEBFD-7620-48BF-AE23-F170FE8A385F}"/>
              </a:ext>
            </a:extLst>
          </p:cNvPr>
          <p:cNvSpPr txBox="1"/>
          <p:nvPr/>
        </p:nvSpPr>
        <p:spPr>
          <a:xfrm>
            <a:off x="7635923" y="1569677"/>
            <a:ext cx="68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→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C137132A-8668-49DC-BD76-217CAF488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97029"/>
              </p:ext>
            </p:extLst>
          </p:nvPr>
        </p:nvGraphicFramePr>
        <p:xfrm>
          <a:off x="8866846" y="1383606"/>
          <a:ext cx="148951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756">
                  <a:extLst>
                    <a:ext uri="{9D8B030D-6E8A-4147-A177-3AD203B41FA5}">
                      <a16:colId xmlns:a16="http://schemas.microsoft.com/office/drawing/2014/main" xmlns="" val="2582238290"/>
                    </a:ext>
                  </a:extLst>
                </a:gridCol>
                <a:gridCol w="744756">
                  <a:extLst>
                    <a:ext uri="{9D8B030D-6E8A-4147-A177-3AD203B41FA5}">
                      <a16:colId xmlns:a16="http://schemas.microsoft.com/office/drawing/2014/main" xmlns="" val="359283611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556595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375541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A88360B-44D4-488D-8D6C-040CA4A688E9}"/>
              </a:ext>
            </a:extLst>
          </p:cNvPr>
          <p:cNvSpPr txBox="1"/>
          <p:nvPr/>
        </p:nvSpPr>
        <p:spPr>
          <a:xfrm>
            <a:off x="5402296" y="536109"/>
            <a:ext cx="51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패딩 전에는 높이와 너비가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줄어든다</a:t>
            </a: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xmlns="" id="{1AC5C89B-BDD7-48E7-8B1D-B5A36DCA5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63196"/>
              </p:ext>
            </p:extLst>
          </p:nvPr>
        </p:nvGraphicFramePr>
        <p:xfrm>
          <a:off x="1727496" y="3620190"/>
          <a:ext cx="2330545" cy="223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09">
                  <a:extLst>
                    <a:ext uri="{9D8B030D-6E8A-4147-A177-3AD203B41FA5}">
                      <a16:colId xmlns:a16="http://schemas.microsoft.com/office/drawing/2014/main" xmlns="" val="4235413134"/>
                    </a:ext>
                  </a:extLst>
                </a:gridCol>
                <a:gridCol w="466109">
                  <a:extLst>
                    <a:ext uri="{9D8B030D-6E8A-4147-A177-3AD203B41FA5}">
                      <a16:colId xmlns:a16="http://schemas.microsoft.com/office/drawing/2014/main" xmlns="" val="2860369675"/>
                    </a:ext>
                  </a:extLst>
                </a:gridCol>
                <a:gridCol w="466109">
                  <a:extLst>
                    <a:ext uri="{9D8B030D-6E8A-4147-A177-3AD203B41FA5}">
                      <a16:colId xmlns:a16="http://schemas.microsoft.com/office/drawing/2014/main" xmlns="" val="3439471799"/>
                    </a:ext>
                  </a:extLst>
                </a:gridCol>
                <a:gridCol w="466109">
                  <a:extLst>
                    <a:ext uri="{9D8B030D-6E8A-4147-A177-3AD203B41FA5}">
                      <a16:colId xmlns:a16="http://schemas.microsoft.com/office/drawing/2014/main" xmlns="" val="592389572"/>
                    </a:ext>
                  </a:extLst>
                </a:gridCol>
                <a:gridCol w="466109">
                  <a:extLst>
                    <a:ext uri="{9D8B030D-6E8A-4147-A177-3AD203B41FA5}">
                      <a16:colId xmlns:a16="http://schemas.microsoft.com/office/drawing/2014/main" xmlns="" val="1120083603"/>
                    </a:ext>
                  </a:extLst>
                </a:gridCol>
              </a:tblGrid>
              <a:tr h="4463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6941259"/>
                  </a:ext>
                </a:extLst>
              </a:tr>
              <a:tr h="4463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7752894"/>
                  </a:ext>
                </a:extLst>
              </a:tr>
              <a:tr h="4463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7583626"/>
                  </a:ext>
                </a:extLst>
              </a:tr>
              <a:tr h="4463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6480451"/>
                  </a:ext>
                </a:extLst>
              </a:tr>
              <a:tr h="44639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64928"/>
                  </a:ext>
                </a:extLst>
              </a:tr>
            </a:tbl>
          </a:graphicData>
        </a:graphic>
      </p:graphicFrame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xmlns="" id="{67E964ED-8BAC-4135-8C78-7E21C70EB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7418"/>
              </p:ext>
            </p:extLst>
          </p:nvPr>
        </p:nvGraphicFramePr>
        <p:xfrm>
          <a:off x="5809184" y="2995528"/>
          <a:ext cx="972255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26" name="표 24">
            <a:extLst>
              <a:ext uri="{FF2B5EF4-FFF2-40B4-BE49-F238E27FC236}">
                <a16:creationId xmlns:a16="http://schemas.microsoft.com/office/drawing/2014/main" xmlns="" id="{06EC7067-03D1-4789-B26B-F5CB0A3C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06732"/>
              </p:ext>
            </p:extLst>
          </p:nvPr>
        </p:nvGraphicFramePr>
        <p:xfrm>
          <a:off x="7005711" y="2995528"/>
          <a:ext cx="945973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03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27" name="표 24">
            <a:extLst>
              <a:ext uri="{FF2B5EF4-FFF2-40B4-BE49-F238E27FC236}">
                <a16:creationId xmlns:a16="http://schemas.microsoft.com/office/drawing/2014/main" xmlns="" id="{0CACC90C-E5D8-4B36-A9BC-0EBBAC38C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81832"/>
              </p:ext>
            </p:extLst>
          </p:nvPr>
        </p:nvGraphicFramePr>
        <p:xfrm>
          <a:off x="8175956" y="2994486"/>
          <a:ext cx="972255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28" name="표 24">
            <a:extLst>
              <a:ext uri="{FF2B5EF4-FFF2-40B4-BE49-F238E27FC236}">
                <a16:creationId xmlns:a16="http://schemas.microsoft.com/office/drawing/2014/main" xmlns="" id="{F1A35435-50DA-426E-97FD-582A36FAF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59582"/>
              </p:ext>
            </p:extLst>
          </p:nvPr>
        </p:nvGraphicFramePr>
        <p:xfrm>
          <a:off x="5809184" y="4175927"/>
          <a:ext cx="972255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29" name="표 24">
            <a:extLst>
              <a:ext uri="{FF2B5EF4-FFF2-40B4-BE49-F238E27FC236}">
                <a16:creationId xmlns:a16="http://schemas.microsoft.com/office/drawing/2014/main" xmlns="" id="{05D65551-D487-401F-A9F5-C7B9DA3A2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48338"/>
              </p:ext>
            </p:extLst>
          </p:nvPr>
        </p:nvGraphicFramePr>
        <p:xfrm>
          <a:off x="6988232" y="5399180"/>
          <a:ext cx="9722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30" name="표 24">
            <a:extLst>
              <a:ext uri="{FF2B5EF4-FFF2-40B4-BE49-F238E27FC236}">
                <a16:creationId xmlns:a16="http://schemas.microsoft.com/office/drawing/2014/main" xmlns="" id="{112D6A13-DA7C-471B-9F70-25EA659FB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75022"/>
              </p:ext>
            </p:extLst>
          </p:nvPr>
        </p:nvGraphicFramePr>
        <p:xfrm>
          <a:off x="6988165" y="4219719"/>
          <a:ext cx="972255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31" name="표 24">
            <a:extLst>
              <a:ext uri="{FF2B5EF4-FFF2-40B4-BE49-F238E27FC236}">
                <a16:creationId xmlns:a16="http://schemas.microsoft.com/office/drawing/2014/main" xmlns="" id="{E14C771A-CCDA-4BC5-A3D1-A532FDCF0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147319"/>
              </p:ext>
            </p:extLst>
          </p:nvPr>
        </p:nvGraphicFramePr>
        <p:xfrm>
          <a:off x="8193428" y="4237453"/>
          <a:ext cx="972255" cy="110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6826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32" name="표 24">
            <a:extLst>
              <a:ext uri="{FF2B5EF4-FFF2-40B4-BE49-F238E27FC236}">
                <a16:creationId xmlns:a16="http://schemas.microsoft.com/office/drawing/2014/main" xmlns="" id="{CB840E4D-AF99-495C-8F25-0B2D79397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9623"/>
              </p:ext>
            </p:extLst>
          </p:nvPr>
        </p:nvGraphicFramePr>
        <p:xfrm>
          <a:off x="5809184" y="5378352"/>
          <a:ext cx="9722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graphicFrame>
        <p:nvGraphicFramePr>
          <p:cNvPr id="33" name="표 24">
            <a:extLst>
              <a:ext uri="{FF2B5EF4-FFF2-40B4-BE49-F238E27FC236}">
                <a16:creationId xmlns:a16="http://schemas.microsoft.com/office/drawing/2014/main" xmlns="" id="{8E5A5F09-19D6-40CE-B0B3-DE84E89F0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459419"/>
              </p:ext>
            </p:extLst>
          </p:nvPr>
        </p:nvGraphicFramePr>
        <p:xfrm>
          <a:off x="8188248" y="5389163"/>
          <a:ext cx="9722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5">
                  <a:extLst>
                    <a:ext uri="{9D8B030D-6E8A-4147-A177-3AD203B41FA5}">
                      <a16:colId xmlns:a16="http://schemas.microsoft.com/office/drawing/2014/main" xmlns="" val="1619729248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955359061"/>
                    </a:ext>
                  </a:extLst>
                </a:gridCol>
                <a:gridCol w="324085">
                  <a:extLst>
                    <a:ext uri="{9D8B030D-6E8A-4147-A177-3AD203B41FA5}">
                      <a16:colId xmlns:a16="http://schemas.microsoft.com/office/drawing/2014/main" xmlns="" val="1223373356"/>
                    </a:ext>
                  </a:extLst>
                </a:gridCol>
              </a:tblGrid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196420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5062279"/>
                  </a:ext>
                </a:extLst>
              </a:tr>
              <a:tr h="3021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35996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8589E03-650B-488A-99B4-925004E6E700}"/>
              </a:ext>
            </a:extLst>
          </p:cNvPr>
          <p:cNvSpPr txBox="1"/>
          <p:nvPr/>
        </p:nvSpPr>
        <p:spPr>
          <a:xfrm>
            <a:off x="4675365" y="4002672"/>
            <a:ext cx="68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95509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패딩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2" y="396933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A146E3-1B1B-41E1-AA62-17486D1F13F5}"/>
              </a:ext>
            </a:extLst>
          </p:cNvPr>
          <p:cNvSpPr txBox="1"/>
          <p:nvPr/>
        </p:nvSpPr>
        <p:spPr>
          <a:xfrm>
            <a:off x="650965" y="1532661"/>
            <a:ext cx="5673348" cy="2398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패딩</a:t>
            </a:r>
            <a:r>
              <a:rPr lang="en-US" altLang="ko-KR" sz="2400" b="1" dirty="0">
                <a:solidFill>
                  <a:schemeClr val="bg1"/>
                </a:solidFill>
              </a:rPr>
              <a:t>(padding) :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    입력 특성 </a:t>
            </a:r>
            <a:r>
              <a:rPr lang="ko-KR" altLang="en-US" sz="2400" b="1" dirty="0" err="1">
                <a:solidFill>
                  <a:schemeClr val="bg1"/>
                </a:solidFill>
              </a:rPr>
              <a:t>맵의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u="sng" dirty="0">
                <a:solidFill>
                  <a:schemeClr val="bg1"/>
                </a:solidFill>
              </a:rPr>
              <a:t>가장자리</a:t>
            </a:r>
            <a:r>
              <a:rPr lang="ko-KR" altLang="en-US" sz="2400" b="1" dirty="0">
                <a:solidFill>
                  <a:schemeClr val="bg1"/>
                </a:solidFill>
              </a:rPr>
              <a:t>에 적절한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    </a:t>
            </a:r>
            <a:r>
              <a:rPr lang="ko-KR" altLang="en-US" sz="2400" b="1" dirty="0">
                <a:solidFill>
                  <a:schemeClr val="bg1"/>
                </a:solidFill>
              </a:rPr>
              <a:t>개수의 행과 열을 추가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   모든 입력 타일을 중앙에 위치하도록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F29557-B2EF-4274-8ED5-6145AD6F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42" y="1563093"/>
            <a:ext cx="5388429" cy="30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AEAA69-0862-4B68-921F-12B1875E8C3A}"/>
              </a:ext>
            </a:extLst>
          </p:cNvPr>
          <p:cNvSpPr txBox="1"/>
          <p:nvPr/>
        </p:nvSpPr>
        <p:spPr>
          <a:xfrm>
            <a:off x="8559274" y="2865797"/>
            <a:ext cx="1682822" cy="461665"/>
          </a:xfrm>
          <a:prstGeom prst="rect">
            <a:avLst/>
          </a:prstGeom>
          <a:solidFill>
            <a:srgbClr val="CDC0DA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입력타일</a:t>
            </a:r>
          </a:p>
        </p:txBody>
      </p:sp>
    </p:spTree>
    <p:extLst>
      <p:ext uri="{BB962C8B-B14F-4D97-AF65-F5344CB8AC3E}">
        <p14:creationId xmlns:p14="http://schemas.microsoft.com/office/powerpoint/2010/main" val="130760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hlinkClick r:id="rId2"/>
            <a:extLst>
              <a:ext uri="{FF2B5EF4-FFF2-40B4-BE49-F238E27FC236}">
                <a16:creationId xmlns:a16="http://schemas.microsoft.com/office/drawing/2014/main" xmlns="" id="{5C0DC4EC-CE07-4ED8-BEA8-64041312048C}"/>
              </a:ext>
            </a:extLst>
          </p:cNvPr>
          <p:cNvSpPr/>
          <p:nvPr/>
        </p:nvSpPr>
        <p:spPr>
          <a:xfrm>
            <a:off x="4236515" y="519597"/>
            <a:ext cx="371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https://i.stack.imgur.com/Tnfmi.gif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2832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패딩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309951-0F7A-4CAE-B332-6D1F87251A6F}"/>
              </a:ext>
            </a:extLst>
          </p:cNvPr>
          <p:cNvSpPr txBox="1"/>
          <p:nvPr/>
        </p:nvSpPr>
        <p:spPr>
          <a:xfrm>
            <a:off x="4234376" y="2184756"/>
            <a:ext cx="686971" cy="124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*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9EEBFD-7620-48BF-AE23-F170FE8A385F}"/>
              </a:ext>
            </a:extLst>
          </p:cNvPr>
          <p:cNvSpPr txBox="1"/>
          <p:nvPr/>
        </p:nvSpPr>
        <p:spPr>
          <a:xfrm>
            <a:off x="7425397" y="2118477"/>
            <a:ext cx="68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→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D6B851C2-E0A2-44F3-B4F4-89C4EC88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24031"/>
              </p:ext>
            </p:extLst>
          </p:nvPr>
        </p:nvGraphicFramePr>
        <p:xfrm>
          <a:off x="436098" y="1277371"/>
          <a:ext cx="364353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958">
                  <a:extLst>
                    <a:ext uri="{9D8B030D-6E8A-4147-A177-3AD203B41FA5}">
                      <a16:colId xmlns:a16="http://schemas.microsoft.com/office/drawing/2014/main" xmlns="" val="698881602"/>
                    </a:ext>
                  </a:extLst>
                </a:gridCol>
                <a:gridCol w="611115">
                  <a:extLst>
                    <a:ext uri="{9D8B030D-6E8A-4147-A177-3AD203B41FA5}">
                      <a16:colId xmlns:a16="http://schemas.microsoft.com/office/drawing/2014/main" xmlns="" val="3307595423"/>
                    </a:ext>
                  </a:extLst>
                </a:gridCol>
                <a:gridCol w="611115">
                  <a:extLst>
                    <a:ext uri="{9D8B030D-6E8A-4147-A177-3AD203B41FA5}">
                      <a16:colId xmlns:a16="http://schemas.microsoft.com/office/drawing/2014/main" xmlns="" val="2895092293"/>
                    </a:ext>
                  </a:extLst>
                </a:gridCol>
                <a:gridCol w="611115">
                  <a:extLst>
                    <a:ext uri="{9D8B030D-6E8A-4147-A177-3AD203B41FA5}">
                      <a16:colId xmlns:a16="http://schemas.microsoft.com/office/drawing/2014/main" xmlns="" val="4126833022"/>
                    </a:ext>
                  </a:extLst>
                </a:gridCol>
                <a:gridCol w="611115">
                  <a:extLst>
                    <a:ext uri="{9D8B030D-6E8A-4147-A177-3AD203B41FA5}">
                      <a16:colId xmlns:a16="http://schemas.microsoft.com/office/drawing/2014/main" xmlns="" val="2446800135"/>
                    </a:ext>
                  </a:extLst>
                </a:gridCol>
                <a:gridCol w="611115">
                  <a:extLst>
                    <a:ext uri="{9D8B030D-6E8A-4147-A177-3AD203B41FA5}">
                      <a16:colId xmlns:a16="http://schemas.microsoft.com/office/drawing/2014/main" xmlns="" val="3496694970"/>
                    </a:ext>
                  </a:extLst>
                </a:gridCol>
              </a:tblGrid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zigZ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218151949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ash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429664491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ash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4060924895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ash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192553639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ash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724310354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ash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eave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eave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eave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eave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eave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925582271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xmlns="" id="{2941702E-A1DB-4C38-B0FE-FA736E6A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69573"/>
              </p:ext>
            </p:extLst>
          </p:nvPr>
        </p:nvGraphicFramePr>
        <p:xfrm>
          <a:off x="4994812" y="1598222"/>
          <a:ext cx="2202375" cy="2023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25">
                  <a:extLst>
                    <a:ext uri="{9D8B030D-6E8A-4147-A177-3AD203B41FA5}">
                      <a16:colId xmlns:a16="http://schemas.microsoft.com/office/drawing/2014/main" xmlns="" val="2573830950"/>
                    </a:ext>
                  </a:extLst>
                </a:gridCol>
                <a:gridCol w="734125">
                  <a:extLst>
                    <a:ext uri="{9D8B030D-6E8A-4147-A177-3AD203B41FA5}">
                      <a16:colId xmlns:a16="http://schemas.microsoft.com/office/drawing/2014/main" xmlns="" val="1695295896"/>
                    </a:ext>
                  </a:extLst>
                </a:gridCol>
                <a:gridCol w="734125">
                  <a:extLst>
                    <a:ext uri="{9D8B030D-6E8A-4147-A177-3AD203B41FA5}">
                      <a16:colId xmlns:a16="http://schemas.microsoft.com/office/drawing/2014/main" xmlns="" val="724534567"/>
                    </a:ext>
                  </a:extLst>
                </a:gridCol>
              </a:tblGrid>
              <a:tr h="67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4381428"/>
                  </a:ext>
                </a:extLst>
              </a:tr>
              <a:tr h="67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10279"/>
                  </a:ext>
                </a:extLst>
              </a:tr>
              <a:tr h="67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6614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3662E2-0800-4F12-9E49-ECF35AAF0427}"/>
              </a:ext>
            </a:extLst>
          </p:cNvPr>
          <p:cNvSpPr txBox="1"/>
          <p:nvPr/>
        </p:nvSpPr>
        <p:spPr>
          <a:xfrm>
            <a:off x="1174652" y="4674811"/>
            <a:ext cx="215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(4 , 4)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입력 데이터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패딩 </a:t>
            </a:r>
            <a:r>
              <a:rPr lang="en-US" altLang="ko-KR" sz="2400" dirty="0">
                <a:solidFill>
                  <a:schemeClr val="bg1"/>
                </a:solidFill>
              </a:rPr>
              <a:t>1)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63779B7-F147-49BF-98D2-1F8DCC32D2F0}"/>
              </a:ext>
            </a:extLst>
          </p:cNvPr>
          <p:cNvSpPr txBox="1"/>
          <p:nvPr/>
        </p:nvSpPr>
        <p:spPr>
          <a:xfrm>
            <a:off x="5044830" y="4613447"/>
            <a:ext cx="2152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(3 , 3)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필터</a:t>
            </a:r>
          </a:p>
        </p:txBody>
      </p:sp>
      <p:graphicFrame>
        <p:nvGraphicFramePr>
          <p:cNvPr id="11" name="표 14">
            <a:extLst>
              <a:ext uri="{FF2B5EF4-FFF2-40B4-BE49-F238E27FC236}">
                <a16:creationId xmlns:a16="http://schemas.microsoft.com/office/drawing/2014/main" xmlns="" id="{3A68F43C-2A8F-4A67-8E37-820D0ABA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453010"/>
              </p:ext>
            </p:extLst>
          </p:nvPr>
        </p:nvGraphicFramePr>
        <p:xfrm>
          <a:off x="8340578" y="1333282"/>
          <a:ext cx="3415324" cy="267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831">
                  <a:extLst>
                    <a:ext uri="{9D8B030D-6E8A-4147-A177-3AD203B41FA5}">
                      <a16:colId xmlns:a16="http://schemas.microsoft.com/office/drawing/2014/main" xmlns="" val="2802385752"/>
                    </a:ext>
                  </a:extLst>
                </a:gridCol>
                <a:gridCol w="853831">
                  <a:extLst>
                    <a:ext uri="{9D8B030D-6E8A-4147-A177-3AD203B41FA5}">
                      <a16:colId xmlns:a16="http://schemas.microsoft.com/office/drawing/2014/main" xmlns="" val="3087589845"/>
                    </a:ext>
                  </a:extLst>
                </a:gridCol>
                <a:gridCol w="853831">
                  <a:extLst>
                    <a:ext uri="{9D8B030D-6E8A-4147-A177-3AD203B41FA5}">
                      <a16:colId xmlns:a16="http://schemas.microsoft.com/office/drawing/2014/main" xmlns="" val="2058290067"/>
                    </a:ext>
                  </a:extLst>
                </a:gridCol>
                <a:gridCol w="853831">
                  <a:extLst>
                    <a:ext uri="{9D8B030D-6E8A-4147-A177-3AD203B41FA5}">
                      <a16:colId xmlns:a16="http://schemas.microsoft.com/office/drawing/2014/main" xmlns="" val="67210760"/>
                    </a:ext>
                  </a:extLst>
                </a:gridCol>
              </a:tblGrid>
              <a:tr h="669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1731449"/>
                  </a:ext>
                </a:extLst>
              </a:tr>
              <a:tr h="669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6009327"/>
                  </a:ext>
                </a:extLst>
              </a:tr>
              <a:tr h="669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0265940"/>
                  </a:ext>
                </a:extLst>
              </a:tr>
              <a:tr h="669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999067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BB183D0-4606-4443-808D-13921AB17184}"/>
              </a:ext>
            </a:extLst>
          </p:cNvPr>
          <p:cNvSpPr txBox="1"/>
          <p:nvPr/>
        </p:nvSpPr>
        <p:spPr>
          <a:xfrm>
            <a:off x="8864991" y="4527613"/>
            <a:ext cx="2152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(4 , 4)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19079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패딩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2" y="396933"/>
            <a:ext cx="532883" cy="5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06502E-D528-40E7-8D90-C6D0730DB4CF}"/>
              </a:ext>
            </a:extLst>
          </p:cNvPr>
          <p:cNvSpPr txBox="1"/>
          <p:nvPr/>
        </p:nvSpPr>
        <p:spPr>
          <a:xfrm>
            <a:off x="1977851" y="1251925"/>
            <a:ext cx="6369051" cy="2236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패딩</a:t>
            </a:r>
            <a:r>
              <a:rPr lang="en-US" altLang="ko-KR" sz="2400" b="1" dirty="0">
                <a:solidFill>
                  <a:schemeClr val="bg1"/>
                </a:solidFill>
              </a:rPr>
              <a:t>(padding) :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    정보 잃는 것을 방지한다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    </a:t>
            </a:r>
            <a:r>
              <a:rPr lang="ko-KR" altLang="en-US" sz="2400" b="1" dirty="0">
                <a:solidFill>
                  <a:schemeClr val="bg1"/>
                </a:solidFill>
              </a:rPr>
              <a:t>이미지의 끝 부분을 컴퓨터에게 알려준다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5ACF347-9ECD-4105-B71D-7982C9F4A942}"/>
              </a:ext>
            </a:extLst>
          </p:cNvPr>
          <p:cNvSpPr/>
          <p:nvPr/>
        </p:nvSpPr>
        <p:spPr>
          <a:xfrm>
            <a:off x="1119721" y="3274763"/>
            <a:ext cx="700704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rgbClr val="002D7A"/>
                </a:solidFill>
                <a:latin typeface="한컴 고딕" panose="02000500000000000000" pitchFamily="2" charset="-127"/>
              </a:rPr>
              <a:t>model</a:t>
            </a:r>
            <a:r>
              <a:rPr lang="en-US" altLang="ko-KR" sz="2400" dirty="0" err="1">
                <a:solidFill>
                  <a:srgbClr val="333333"/>
                </a:solidFill>
                <a:latin typeface="한컴 고딕" panose="02000500000000000000" pitchFamily="2" charset="-127"/>
              </a:rPr>
              <a:t>.</a:t>
            </a:r>
            <a:r>
              <a:rPr lang="en-US" altLang="ko-KR" sz="2400" dirty="0" err="1">
                <a:solidFill>
                  <a:srgbClr val="004ED0"/>
                </a:solidFill>
                <a:latin typeface="한컴 고딕" panose="02000500000000000000" pitchFamily="2" charset="-127"/>
              </a:rPr>
              <a:t>add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(</a:t>
            </a:r>
            <a:r>
              <a:rPr lang="en-US" altLang="ko-KR" sz="2400" dirty="0">
                <a:solidFill>
                  <a:srgbClr val="004ED0"/>
                </a:solidFill>
                <a:latin typeface="한컴 고딕" panose="02000500000000000000" pitchFamily="2" charset="-127"/>
              </a:rPr>
              <a:t>Conv2D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(</a:t>
            </a:r>
            <a:r>
              <a:rPr lang="en-US" altLang="ko-KR" sz="2400" dirty="0">
                <a:solidFill>
                  <a:srgbClr val="CE0000"/>
                </a:solidFill>
                <a:latin typeface="한컴 고딕" panose="02000500000000000000" pitchFamily="2" charset="-127"/>
              </a:rPr>
              <a:t>32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,</a:t>
            </a:r>
            <a:r>
              <a:rPr lang="en-US" altLang="ko-KR" sz="2400" dirty="0">
                <a:solidFill>
                  <a:srgbClr val="006FE0"/>
                </a:solidFill>
                <a:latin typeface="한컴 고딕" panose="02000500000000000000" pitchFamily="2" charset="-127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(</a:t>
            </a:r>
            <a:r>
              <a:rPr lang="en-US" altLang="ko-KR" sz="2400" dirty="0">
                <a:solidFill>
                  <a:srgbClr val="CE0000"/>
                </a:solidFill>
                <a:latin typeface="한컴 고딕" panose="02000500000000000000" pitchFamily="2" charset="-127"/>
              </a:rPr>
              <a:t>3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,</a:t>
            </a:r>
            <a:r>
              <a:rPr lang="en-US" altLang="ko-KR" sz="2400" dirty="0">
                <a:solidFill>
                  <a:srgbClr val="006FE0"/>
                </a:solidFill>
                <a:latin typeface="한컴 고딕" panose="02000500000000000000" pitchFamily="2" charset="-127"/>
              </a:rPr>
              <a:t> </a:t>
            </a:r>
            <a:r>
              <a:rPr lang="en-US" altLang="ko-KR" sz="2400" dirty="0">
                <a:solidFill>
                  <a:srgbClr val="CE0000"/>
                </a:solidFill>
                <a:latin typeface="한컴 고딕" panose="02000500000000000000" pitchFamily="2" charset="-127"/>
              </a:rPr>
              <a:t>3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),</a:t>
            </a:r>
            <a:r>
              <a:rPr lang="en-US" altLang="ko-KR" sz="2400" dirty="0">
                <a:solidFill>
                  <a:srgbClr val="006FE0"/>
                </a:solidFill>
                <a:latin typeface="한컴 고딕" panose="02000500000000000000" pitchFamily="2" charset="-127"/>
              </a:rPr>
              <a:t> </a:t>
            </a:r>
            <a:r>
              <a:rPr lang="en-US" altLang="ko-KR" sz="2400" dirty="0">
                <a:solidFill>
                  <a:srgbClr val="002D7A"/>
                </a:solidFill>
                <a:latin typeface="한컴 고딕" panose="02000500000000000000" pitchFamily="2" charset="-127"/>
              </a:rPr>
              <a:t>padding</a:t>
            </a:r>
            <a:r>
              <a:rPr lang="en-US" altLang="ko-KR" sz="2400" dirty="0">
                <a:solidFill>
                  <a:srgbClr val="006FE0"/>
                </a:solidFill>
                <a:latin typeface="한컴 고딕" panose="02000500000000000000" pitchFamily="2" charset="-127"/>
              </a:rPr>
              <a:t>=</a:t>
            </a:r>
            <a:r>
              <a:rPr lang="en-US" altLang="ko-KR" sz="2400" dirty="0">
                <a:solidFill>
                  <a:srgbClr val="008000"/>
                </a:solidFill>
                <a:latin typeface="한컴 고딕" panose="02000500000000000000" pitchFamily="2" charset="-127"/>
              </a:rPr>
              <a:t>"valid"</a:t>
            </a:r>
            <a:r>
              <a:rPr lang="en-US" altLang="ko-KR" sz="2400" dirty="0">
                <a:solidFill>
                  <a:srgbClr val="333333"/>
                </a:solidFill>
                <a:latin typeface="한컴 고딕" panose="02000500000000000000" pitchFamily="2" charset="-127"/>
              </a:rPr>
              <a:t>))</a:t>
            </a:r>
            <a:endParaRPr lang="ko-KR" altLang="en-US" sz="2400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288CC4AB-E0C0-4621-A2F2-04D72A43498B}"/>
              </a:ext>
            </a:extLst>
          </p:cNvPr>
          <p:cNvSpPr/>
          <p:nvPr/>
        </p:nvSpPr>
        <p:spPr>
          <a:xfrm>
            <a:off x="6829167" y="3769219"/>
            <a:ext cx="1019984" cy="216320"/>
          </a:xfrm>
          <a:custGeom>
            <a:avLst/>
            <a:gdLst>
              <a:gd name="connsiteX0" fmla="*/ 0 w 1019984"/>
              <a:gd name="connsiteY0" fmla="*/ 173055 h 216320"/>
              <a:gd name="connsiteX1" fmla="*/ 72855 w 1019984"/>
              <a:gd name="connsiteY1" fmla="*/ 32447 h 216320"/>
              <a:gd name="connsiteX2" fmla="*/ 97140 w 1019984"/>
              <a:gd name="connsiteY2" fmla="*/ 54080 h 216320"/>
              <a:gd name="connsiteX3" fmla="*/ 121425 w 1019984"/>
              <a:gd name="connsiteY3" fmla="*/ 118976 h 216320"/>
              <a:gd name="connsiteX4" fmla="*/ 145711 w 1019984"/>
              <a:gd name="connsiteY4" fmla="*/ 151424 h 216320"/>
              <a:gd name="connsiteX5" fmla="*/ 169996 w 1019984"/>
              <a:gd name="connsiteY5" fmla="*/ 216320 h 216320"/>
              <a:gd name="connsiteX6" fmla="*/ 206424 w 1019984"/>
              <a:gd name="connsiteY6" fmla="*/ 205504 h 216320"/>
              <a:gd name="connsiteX7" fmla="*/ 291423 w 1019984"/>
              <a:gd name="connsiteY7" fmla="*/ 118976 h 216320"/>
              <a:gd name="connsiteX8" fmla="*/ 352137 w 1019984"/>
              <a:gd name="connsiteY8" fmla="*/ 75712 h 216320"/>
              <a:gd name="connsiteX9" fmla="*/ 364279 w 1019984"/>
              <a:gd name="connsiteY9" fmla="*/ 43264 h 216320"/>
              <a:gd name="connsiteX10" fmla="*/ 412850 w 1019984"/>
              <a:gd name="connsiteY10" fmla="*/ 0 h 216320"/>
              <a:gd name="connsiteX11" fmla="*/ 449278 w 1019984"/>
              <a:gd name="connsiteY11" fmla="*/ 21632 h 216320"/>
              <a:gd name="connsiteX12" fmla="*/ 461421 w 1019984"/>
              <a:gd name="connsiteY12" fmla="*/ 54080 h 216320"/>
              <a:gd name="connsiteX13" fmla="*/ 485706 w 1019984"/>
              <a:gd name="connsiteY13" fmla="*/ 86528 h 216320"/>
              <a:gd name="connsiteX14" fmla="*/ 497849 w 1019984"/>
              <a:gd name="connsiteY14" fmla="*/ 118976 h 216320"/>
              <a:gd name="connsiteX15" fmla="*/ 534277 w 1019984"/>
              <a:gd name="connsiteY15" fmla="*/ 194688 h 216320"/>
              <a:gd name="connsiteX16" fmla="*/ 570704 w 1019984"/>
              <a:gd name="connsiteY16" fmla="*/ 183872 h 216320"/>
              <a:gd name="connsiteX17" fmla="*/ 594989 w 1019984"/>
              <a:gd name="connsiteY17" fmla="*/ 151424 h 216320"/>
              <a:gd name="connsiteX18" fmla="*/ 619275 w 1019984"/>
              <a:gd name="connsiteY18" fmla="*/ 129792 h 216320"/>
              <a:gd name="connsiteX19" fmla="*/ 631418 w 1019984"/>
              <a:gd name="connsiteY19" fmla="*/ 97344 h 216320"/>
              <a:gd name="connsiteX20" fmla="*/ 655703 w 1019984"/>
              <a:gd name="connsiteY20" fmla="*/ 75712 h 216320"/>
              <a:gd name="connsiteX21" fmla="*/ 704274 w 1019984"/>
              <a:gd name="connsiteY21" fmla="*/ 21632 h 216320"/>
              <a:gd name="connsiteX22" fmla="*/ 777130 w 1019984"/>
              <a:gd name="connsiteY22" fmla="*/ 64896 h 216320"/>
              <a:gd name="connsiteX23" fmla="*/ 849986 w 1019984"/>
              <a:gd name="connsiteY23" fmla="*/ 118976 h 216320"/>
              <a:gd name="connsiteX24" fmla="*/ 886414 w 1019984"/>
              <a:gd name="connsiteY24" fmla="*/ 97344 h 216320"/>
              <a:gd name="connsiteX25" fmla="*/ 910699 w 1019984"/>
              <a:gd name="connsiteY25" fmla="*/ 75712 h 216320"/>
              <a:gd name="connsiteX26" fmla="*/ 983556 w 1019984"/>
              <a:gd name="connsiteY26" fmla="*/ 32447 h 216320"/>
              <a:gd name="connsiteX27" fmla="*/ 1007841 w 1019984"/>
              <a:gd name="connsiteY27" fmla="*/ 54080 h 216320"/>
              <a:gd name="connsiteX28" fmla="*/ 1019984 w 1019984"/>
              <a:gd name="connsiteY28" fmla="*/ 86528 h 2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19984" h="216320" extrusionOk="0">
                <a:moveTo>
                  <a:pt x="0" y="173055"/>
                </a:moveTo>
                <a:cubicBezTo>
                  <a:pt x="8952" y="131644"/>
                  <a:pt x="33682" y="60122"/>
                  <a:pt x="72855" y="32447"/>
                </a:cubicBezTo>
                <a:cubicBezTo>
                  <a:pt x="84773" y="26576"/>
                  <a:pt x="87707" y="46912"/>
                  <a:pt x="97140" y="54080"/>
                </a:cubicBezTo>
                <a:cubicBezTo>
                  <a:pt x="101542" y="79319"/>
                  <a:pt x="106420" y="104458"/>
                  <a:pt x="121425" y="118976"/>
                </a:cubicBezTo>
                <a:cubicBezTo>
                  <a:pt x="128939" y="129473"/>
                  <a:pt x="142031" y="140618"/>
                  <a:pt x="145711" y="151424"/>
                </a:cubicBezTo>
                <a:cubicBezTo>
                  <a:pt x="156108" y="172260"/>
                  <a:pt x="169996" y="216320"/>
                  <a:pt x="169996" y="216320"/>
                </a:cubicBezTo>
                <a:cubicBezTo>
                  <a:pt x="181002" y="212540"/>
                  <a:pt x="195962" y="212555"/>
                  <a:pt x="206424" y="205504"/>
                </a:cubicBezTo>
                <a:cubicBezTo>
                  <a:pt x="281246" y="154696"/>
                  <a:pt x="246589" y="169641"/>
                  <a:pt x="291423" y="118976"/>
                </a:cubicBezTo>
                <a:cubicBezTo>
                  <a:pt x="313893" y="98471"/>
                  <a:pt x="327587" y="92372"/>
                  <a:pt x="352137" y="75712"/>
                </a:cubicBezTo>
                <a:cubicBezTo>
                  <a:pt x="355444" y="64775"/>
                  <a:pt x="358007" y="53496"/>
                  <a:pt x="364279" y="43264"/>
                </a:cubicBezTo>
                <a:cubicBezTo>
                  <a:pt x="377587" y="26669"/>
                  <a:pt x="412850" y="0"/>
                  <a:pt x="412850" y="0"/>
                </a:cubicBezTo>
                <a:cubicBezTo>
                  <a:pt x="425177" y="7494"/>
                  <a:pt x="441784" y="13470"/>
                  <a:pt x="449278" y="21632"/>
                </a:cubicBezTo>
                <a:cubicBezTo>
                  <a:pt x="457915" y="29973"/>
                  <a:pt x="456414" y="40508"/>
                  <a:pt x="461421" y="54080"/>
                </a:cubicBezTo>
                <a:cubicBezTo>
                  <a:pt x="465169" y="66162"/>
                  <a:pt x="478202" y="74227"/>
                  <a:pt x="485706" y="86528"/>
                </a:cubicBezTo>
                <a:cubicBezTo>
                  <a:pt x="490102" y="96631"/>
                  <a:pt x="491909" y="106666"/>
                  <a:pt x="497849" y="118976"/>
                </a:cubicBezTo>
                <a:cubicBezTo>
                  <a:pt x="544114" y="195598"/>
                  <a:pt x="502935" y="120263"/>
                  <a:pt x="534277" y="194688"/>
                </a:cubicBezTo>
                <a:cubicBezTo>
                  <a:pt x="545756" y="192269"/>
                  <a:pt x="562628" y="192418"/>
                  <a:pt x="570704" y="183872"/>
                </a:cubicBezTo>
                <a:cubicBezTo>
                  <a:pt x="582082" y="176182"/>
                  <a:pt x="587696" y="160493"/>
                  <a:pt x="594989" y="151424"/>
                </a:cubicBezTo>
                <a:cubicBezTo>
                  <a:pt x="600484" y="146093"/>
                  <a:pt x="609879" y="137071"/>
                  <a:pt x="619275" y="129792"/>
                </a:cubicBezTo>
                <a:cubicBezTo>
                  <a:pt x="624335" y="120980"/>
                  <a:pt x="623139" y="108014"/>
                  <a:pt x="631418" y="97344"/>
                </a:cubicBezTo>
                <a:cubicBezTo>
                  <a:pt x="637436" y="87869"/>
                  <a:pt x="647066" y="83591"/>
                  <a:pt x="655703" y="75712"/>
                </a:cubicBezTo>
                <a:cubicBezTo>
                  <a:pt x="732213" y="20628"/>
                  <a:pt x="643261" y="81047"/>
                  <a:pt x="704274" y="21632"/>
                </a:cubicBezTo>
                <a:cubicBezTo>
                  <a:pt x="725388" y="42418"/>
                  <a:pt x="755100" y="44666"/>
                  <a:pt x="777130" y="64896"/>
                </a:cubicBezTo>
                <a:cubicBezTo>
                  <a:pt x="825331" y="106992"/>
                  <a:pt x="799195" y="87299"/>
                  <a:pt x="849986" y="118976"/>
                </a:cubicBezTo>
                <a:cubicBezTo>
                  <a:pt x="862910" y="112257"/>
                  <a:pt x="871320" y="106277"/>
                  <a:pt x="886414" y="97344"/>
                </a:cubicBezTo>
                <a:cubicBezTo>
                  <a:pt x="895116" y="91716"/>
                  <a:pt x="901347" y="81223"/>
                  <a:pt x="910699" y="75712"/>
                </a:cubicBezTo>
                <a:cubicBezTo>
                  <a:pt x="934049" y="60112"/>
                  <a:pt x="983556" y="32446"/>
                  <a:pt x="983556" y="32447"/>
                </a:cubicBezTo>
                <a:cubicBezTo>
                  <a:pt x="991290" y="39520"/>
                  <a:pt x="1002402" y="44892"/>
                  <a:pt x="1007841" y="54080"/>
                </a:cubicBezTo>
                <a:cubicBezTo>
                  <a:pt x="1014426" y="63857"/>
                  <a:pt x="1019984" y="86529"/>
                  <a:pt x="1019984" y="86528"/>
                </a:cubicBezTo>
              </a:path>
            </a:pathLst>
          </a:custGeom>
          <a:noFill/>
          <a:ln w="444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181686"/>
                      <a:gd name="connsiteY0" fmla="*/ 225083 h 281354"/>
                      <a:gd name="connsiteX1" fmla="*/ 84406 w 1181686"/>
                      <a:gd name="connsiteY1" fmla="*/ 42203 h 281354"/>
                      <a:gd name="connsiteX2" fmla="*/ 112541 w 1181686"/>
                      <a:gd name="connsiteY2" fmla="*/ 70339 h 281354"/>
                      <a:gd name="connsiteX3" fmla="*/ 140676 w 1181686"/>
                      <a:gd name="connsiteY3" fmla="*/ 154745 h 281354"/>
                      <a:gd name="connsiteX4" fmla="*/ 168812 w 1181686"/>
                      <a:gd name="connsiteY4" fmla="*/ 196948 h 281354"/>
                      <a:gd name="connsiteX5" fmla="*/ 196947 w 1181686"/>
                      <a:gd name="connsiteY5" fmla="*/ 281354 h 281354"/>
                      <a:gd name="connsiteX6" fmla="*/ 239150 w 1181686"/>
                      <a:gd name="connsiteY6" fmla="*/ 267287 h 281354"/>
                      <a:gd name="connsiteX7" fmla="*/ 337624 w 1181686"/>
                      <a:gd name="connsiteY7" fmla="*/ 154745 h 281354"/>
                      <a:gd name="connsiteX8" fmla="*/ 407963 w 1181686"/>
                      <a:gd name="connsiteY8" fmla="*/ 98474 h 281354"/>
                      <a:gd name="connsiteX9" fmla="*/ 422030 w 1181686"/>
                      <a:gd name="connsiteY9" fmla="*/ 56271 h 281354"/>
                      <a:gd name="connsiteX10" fmla="*/ 478301 w 1181686"/>
                      <a:gd name="connsiteY10" fmla="*/ 0 h 281354"/>
                      <a:gd name="connsiteX11" fmla="*/ 520504 w 1181686"/>
                      <a:gd name="connsiteY11" fmla="*/ 28136 h 281354"/>
                      <a:gd name="connsiteX12" fmla="*/ 534572 w 1181686"/>
                      <a:gd name="connsiteY12" fmla="*/ 70339 h 281354"/>
                      <a:gd name="connsiteX13" fmla="*/ 562707 w 1181686"/>
                      <a:gd name="connsiteY13" fmla="*/ 112542 h 281354"/>
                      <a:gd name="connsiteX14" fmla="*/ 576775 w 1181686"/>
                      <a:gd name="connsiteY14" fmla="*/ 154745 h 281354"/>
                      <a:gd name="connsiteX15" fmla="*/ 618978 w 1181686"/>
                      <a:gd name="connsiteY15" fmla="*/ 253219 h 281354"/>
                      <a:gd name="connsiteX16" fmla="*/ 661181 w 1181686"/>
                      <a:gd name="connsiteY16" fmla="*/ 239151 h 281354"/>
                      <a:gd name="connsiteX17" fmla="*/ 689316 w 1181686"/>
                      <a:gd name="connsiteY17" fmla="*/ 196948 h 281354"/>
                      <a:gd name="connsiteX18" fmla="*/ 717452 w 1181686"/>
                      <a:gd name="connsiteY18" fmla="*/ 168813 h 281354"/>
                      <a:gd name="connsiteX19" fmla="*/ 731520 w 1181686"/>
                      <a:gd name="connsiteY19" fmla="*/ 126610 h 281354"/>
                      <a:gd name="connsiteX20" fmla="*/ 759655 w 1181686"/>
                      <a:gd name="connsiteY20" fmla="*/ 98474 h 281354"/>
                      <a:gd name="connsiteX21" fmla="*/ 815926 w 1181686"/>
                      <a:gd name="connsiteY21" fmla="*/ 28136 h 281354"/>
                      <a:gd name="connsiteX22" fmla="*/ 900332 w 1181686"/>
                      <a:gd name="connsiteY22" fmla="*/ 84407 h 281354"/>
                      <a:gd name="connsiteX23" fmla="*/ 984738 w 1181686"/>
                      <a:gd name="connsiteY23" fmla="*/ 154745 h 281354"/>
                      <a:gd name="connsiteX24" fmla="*/ 1026941 w 1181686"/>
                      <a:gd name="connsiteY24" fmla="*/ 126610 h 281354"/>
                      <a:gd name="connsiteX25" fmla="*/ 1055076 w 1181686"/>
                      <a:gd name="connsiteY25" fmla="*/ 98474 h 281354"/>
                      <a:gd name="connsiteX26" fmla="*/ 1139483 w 1181686"/>
                      <a:gd name="connsiteY26" fmla="*/ 42203 h 281354"/>
                      <a:gd name="connsiteX27" fmla="*/ 1167618 w 1181686"/>
                      <a:gd name="connsiteY27" fmla="*/ 70339 h 281354"/>
                      <a:gd name="connsiteX28" fmla="*/ 1181686 w 1181686"/>
                      <a:gd name="connsiteY28" fmla="*/ 112542 h 281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81686" h="281354">
                        <a:moveTo>
                          <a:pt x="0" y="225083"/>
                        </a:moveTo>
                        <a:cubicBezTo>
                          <a:pt x="16532" y="175488"/>
                          <a:pt x="43452" y="76331"/>
                          <a:pt x="84406" y="42203"/>
                        </a:cubicBezTo>
                        <a:cubicBezTo>
                          <a:pt x="94595" y="33712"/>
                          <a:pt x="103163" y="60960"/>
                          <a:pt x="112541" y="70339"/>
                        </a:cubicBezTo>
                        <a:cubicBezTo>
                          <a:pt x="121919" y="98474"/>
                          <a:pt x="124225" y="130069"/>
                          <a:pt x="140676" y="154745"/>
                        </a:cubicBezTo>
                        <a:cubicBezTo>
                          <a:pt x="150055" y="168813"/>
                          <a:pt x="161945" y="181498"/>
                          <a:pt x="168812" y="196948"/>
                        </a:cubicBezTo>
                        <a:cubicBezTo>
                          <a:pt x="180857" y="224049"/>
                          <a:pt x="196947" y="281354"/>
                          <a:pt x="196947" y="281354"/>
                        </a:cubicBezTo>
                        <a:cubicBezTo>
                          <a:pt x="211015" y="276665"/>
                          <a:pt x="227287" y="276184"/>
                          <a:pt x="239150" y="267287"/>
                        </a:cubicBezTo>
                        <a:cubicBezTo>
                          <a:pt x="325927" y="202205"/>
                          <a:pt x="288811" y="215761"/>
                          <a:pt x="337624" y="154745"/>
                        </a:cubicBezTo>
                        <a:cubicBezTo>
                          <a:pt x="360531" y="126111"/>
                          <a:pt x="376630" y="119363"/>
                          <a:pt x="407963" y="98474"/>
                        </a:cubicBezTo>
                        <a:cubicBezTo>
                          <a:pt x="412652" y="84406"/>
                          <a:pt x="413411" y="68338"/>
                          <a:pt x="422030" y="56271"/>
                        </a:cubicBezTo>
                        <a:cubicBezTo>
                          <a:pt x="437448" y="34686"/>
                          <a:pt x="478301" y="0"/>
                          <a:pt x="478301" y="0"/>
                        </a:cubicBezTo>
                        <a:cubicBezTo>
                          <a:pt x="492369" y="9379"/>
                          <a:pt x="509942" y="14934"/>
                          <a:pt x="520504" y="28136"/>
                        </a:cubicBezTo>
                        <a:cubicBezTo>
                          <a:pt x="529767" y="39715"/>
                          <a:pt x="527940" y="57076"/>
                          <a:pt x="534572" y="70339"/>
                        </a:cubicBezTo>
                        <a:cubicBezTo>
                          <a:pt x="542133" y="85461"/>
                          <a:pt x="555146" y="97420"/>
                          <a:pt x="562707" y="112542"/>
                        </a:cubicBezTo>
                        <a:cubicBezTo>
                          <a:pt x="569339" y="125805"/>
                          <a:pt x="570934" y="141115"/>
                          <a:pt x="576775" y="154745"/>
                        </a:cubicBezTo>
                        <a:cubicBezTo>
                          <a:pt x="628925" y="276430"/>
                          <a:pt x="585986" y="154245"/>
                          <a:pt x="618978" y="253219"/>
                        </a:cubicBezTo>
                        <a:cubicBezTo>
                          <a:pt x="633046" y="248530"/>
                          <a:pt x="649602" y="248414"/>
                          <a:pt x="661181" y="239151"/>
                        </a:cubicBezTo>
                        <a:cubicBezTo>
                          <a:pt x="674383" y="228589"/>
                          <a:pt x="678754" y="210150"/>
                          <a:pt x="689316" y="196948"/>
                        </a:cubicBezTo>
                        <a:cubicBezTo>
                          <a:pt x="697602" y="186591"/>
                          <a:pt x="708073" y="178191"/>
                          <a:pt x="717452" y="168813"/>
                        </a:cubicBezTo>
                        <a:cubicBezTo>
                          <a:pt x="722141" y="154745"/>
                          <a:pt x="723891" y="139326"/>
                          <a:pt x="731520" y="126610"/>
                        </a:cubicBezTo>
                        <a:cubicBezTo>
                          <a:pt x="738344" y="115237"/>
                          <a:pt x="751370" y="108831"/>
                          <a:pt x="759655" y="98474"/>
                        </a:cubicBezTo>
                        <a:cubicBezTo>
                          <a:pt x="830629" y="9755"/>
                          <a:pt x="748000" y="96060"/>
                          <a:pt x="815926" y="28136"/>
                        </a:cubicBezTo>
                        <a:cubicBezTo>
                          <a:pt x="844061" y="46893"/>
                          <a:pt x="876422" y="60497"/>
                          <a:pt x="900332" y="84407"/>
                        </a:cubicBezTo>
                        <a:cubicBezTo>
                          <a:pt x="954490" y="138565"/>
                          <a:pt x="925982" y="115575"/>
                          <a:pt x="984738" y="154745"/>
                        </a:cubicBezTo>
                        <a:cubicBezTo>
                          <a:pt x="998806" y="145367"/>
                          <a:pt x="1013739" y="137172"/>
                          <a:pt x="1026941" y="126610"/>
                        </a:cubicBezTo>
                        <a:cubicBezTo>
                          <a:pt x="1037298" y="118324"/>
                          <a:pt x="1044465" y="106432"/>
                          <a:pt x="1055076" y="98474"/>
                        </a:cubicBezTo>
                        <a:cubicBezTo>
                          <a:pt x="1082128" y="78185"/>
                          <a:pt x="1139483" y="42203"/>
                          <a:pt x="1139483" y="42203"/>
                        </a:cubicBezTo>
                        <a:cubicBezTo>
                          <a:pt x="1148861" y="51582"/>
                          <a:pt x="1160794" y="58966"/>
                          <a:pt x="1167618" y="70339"/>
                        </a:cubicBezTo>
                        <a:cubicBezTo>
                          <a:pt x="1175247" y="83055"/>
                          <a:pt x="1181686" y="112542"/>
                          <a:pt x="1181686" y="11254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295CF6-4074-4D70-8EE0-1D8D3E628941}"/>
              </a:ext>
            </a:extLst>
          </p:cNvPr>
          <p:cNvSpPr txBox="1"/>
          <p:nvPr/>
        </p:nvSpPr>
        <p:spPr>
          <a:xfrm>
            <a:off x="5162376" y="4253255"/>
            <a:ext cx="687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“valid”</a:t>
            </a:r>
            <a:r>
              <a:rPr lang="ko-KR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ko-KR" sz="2400" dirty="0">
                <a:solidFill>
                  <a:srgbClr val="FFFF00"/>
                </a:solidFill>
              </a:rPr>
              <a:t>:</a:t>
            </a:r>
            <a:r>
              <a:rPr lang="ko-KR" altLang="en-US" sz="2400" dirty="0">
                <a:solidFill>
                  <a:srgbClr val="FFFF00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패딩 사용하지 않는다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rgbClr val="FFFF00"/>
                </a:solidFill>
              </a:rPr>
              <a:t>“same” </a:t>
            </a:r>
            <a:r>
              <a:rPr lang="en-US" altLang="ko-KR" sz="2400" dirty="0">
                <a:solidFill>
                  <a:srgbClr val="FFFF00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입력과 동일한 크기의 출력을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          </a:t>
            </a:r>
            <a:r>
              <a:rPr lang="ko-KR" altLang="en-US" sz="2400" dirty="0">
                <a:solidFill>
                  <a:schemeClr val="bg1"/>
                </a:solidFill>
              </a:rPr>
              <a:t>만들기 위해 </a:t>
            </a:r>
            <a:r>
              <a:rPr lang="ko-KR" altLang="en-US" sz="2400" dirty="0" err="1">
                <a:solidFill>
                  <a:schemeClr val="bg1"/>
                </a:solidFill>
              </a:rPr>
              <a:t>패딩한다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9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합성곱연산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–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스트라이드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294C39-CFD1-46D3-8AF9-18311FBDBE79}"/>
              </a:ext>
            </a:extLst>
          </p:cNvPr>
          <p:cNvSpPr txBox="1"/>
          <p:nvPr/>
        </p:nvSpPr>
        <p:spPr>
          <a:xfrm>
            <a:off x="1047457" y="1352497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solidFill>
                  <a:schemeClr val="bg1"/>
                </a:solidFill>
              </a:rPr>
              <a:t>스트라이드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윈도우 사이의 거리</a:t>
            </a:r>
          </a:p>
        </p:txBody>
      </p:sp>
      <p:graphicFrame>
        <p:nvGraphicFramePr>
          <p:cNvPr id="10" name="표 22">
            <a:extLst>
              <a:ext uri="{FF2B5EF4-FFF2-40B4-BE49-F238E27FC236}">
                <a16:creationId xmlns:a16="http://schemas.microsoft.com/office/drawing/2014/main" xmlns="" id="{2A0FA112-18CF-4EF5-8597-FEF241EFB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13813"/>
              </p:ext>
            </p:extLst>
          </p:nvPr>
        </p:nvGraphicFramePr>
        <p:xfrm>
          <a:off x="1447800" y="2689073"/>
          <a:ext cx="2887980" cy="26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596">
                  <a:extLst>
                    <a:ext uri="{9D8B030D-6E8A-4147-A177-3AD203B41FA5}">
                      <a16:colId xmlns:a16="http://schemas.microsoft.com/office/drawing/2014/main" xmlns="" val="4235413134"/>
                    </a:ext>
                  </a:extLst>
                </a:gridCol>
                <a:gridCol w="577596">
                  <a:extLst>
                    <a:ext uri="{9D8B030D-6E8A-4147-A177-3AD203B41FA5}">
                      <a16:colId xmlns:a16="http://schemas.microsoft.com/office/drawing/2014/main" xmlns="" val="2860369675"/>
                    </a:ext>
                  </a:extLst>
                </a:gridCol>
                <a:gridCol w="577596">
                  <a:extLst>
                    <a:ext uri="{9D8B030D-6E8A-4147-A177-3AD203B41FA5}">
                      <a16:colId xmlns:a16="http://schemas.microsoft.com/office/drawing/2014/main" xmlns="" val="3439471799"/>
                    </a:ext>
                  </a:extLst>
                </a:gridCol>
                <a:gridCol w="577596">
                  <a:extLst>
                    <a:ext uri="{9D8B030D-6E8A-4147-A177-3AD203B41FA5}">
                      <a16:colId xmlns:a16="http://schemas.microsoft.com/office/drawing/2014/main" xmlns="" val="592389572"/>
                    </a:ext>
                  </a:extLst>
                </a:gridCol>
                <a:gridCol w="577596">
                  <a:extLst>
                    <a:ext uri="{9D8B030D-6E8A-4147-A177-3AD203B41FA5}">
                      <a16:colId xmlns:a16="http://schemas.microsoft.com/office/drawing/2014/main" xmlns="" val="1120083603"/>
                    </a:ext>
                  </a:extLst>
                </a:gridCol>
              </a:tblGrid>
              <a:tr h="5207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6941259"/>
                  </a:ext>
                </a:extLst>
              </a:tr>
              <a:tr h="5207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7752894"/>
                  </a:ext>
                </a:extLst>
              </a:tr>
              <a:tr h="5207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7583626"/>
                  </a:ext>
                </a:extLst>
              </a:tr>
              <a:tr h="5207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6480451"/>
                  </a:ext>
                </a:extLst>
              </a:tr>
              <a:tr h="5207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964928"/>
                  </a:ext>
                </a:extLst>
              </a:tr>
            </a:tbl>
          </a:graphicData>
        </a:graphic>
      </p:graphicFrame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xmlns="" id="{108DFB37-B067-4D7D-B13A-CD335AC60DB7}"/>
              </a:ext>
            </a:extLst>
          </p:cNvPr>
          <p:cNvSpPr/>
          <p:nvPr/>
        </p:nvSpPr>
        <p:spPr>
          <a:xfrm rot="16200000">
            <a:off x="2486366" y="2581084"/>
            <a:ext cx="153089" cy="867024"/>
          </a:xfrm>
          <a:prstGeom prst="rightBracket">
            <a:avLst/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xmlns="" id="{70547FB1-1814-4EB2-8639-BD4E52E5199C}"/>
              </a:ext>
            </a:extLst>
          </p:cNvPr>
          <p:cNvSpPr/>
          <p:nvPr/>
        </p:nvSpPr>
        <p:spPr>
          <a:xfrm rot="5400000">
            <a:off x="2787645" y="4425005"/>
            <a:ext cx="153092" cy="1136652"/>
          </a:xfrm>
          <a:prstGeom prst="rightBracket">
            <a:avLst/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51C5B89-B3B7-4979-BA45-F7A1C0450372}"/>
              </a:ext>
            </a:extLst>
          </p:cNvPr>
          <p:cNvSpPr/>
          <p:nvPr/>
        </p:nvSpPr>
        <p:spPr>
          <a:xfrm>
            <a:off x="2635478" y="5128096"/>
            <a:ext cx="457426" cy="6876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800" b="1" dirty="0">
                <a:solidFill>
                  <a:srgbClr val="FFC000"/>
                </a:solidFill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F9B992D-4913-49FC-8984-18595CE7C252}"/>
              </a:ext>
            </a:extLst>
          </p:cNvPr>
          <p:cNvSpPr/>
          <p:nvPr/>
        </p:nvSpPr>
        <p:spPr>
          <a:xfrm>
            <a:off x="2411608" y="2044631"/>
            <a:ext cx="452583" cy="7817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800" b="1" kern="0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①</a:t>
            </a:r>
            <a:endParaRPr lang="ko-KR" altLang="en-US" sz="2800" b="1" kern="0" dirty="0">
              <a:solidFill>
                <a:srgbClr val="FFC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xmlns="" id="{44463CB9-69B7-4148-A129-E2BA258C554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86277630"/>
              </p:ext>
            </p:extLst>
          </p:nvPr>
        </p:nvGraphicFramePr>
        <p:xfrm>
          <a:off x="5766389" y="2465374"/>
          <a:ext cx="1928640" cy="169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880">
                  <a:extLst>
                    <a:ext uri="{9D8B030D-6E8A-4147-A177-3AD203B41FA5}">
                      <a16:colId xmlns:a16="http://schemas.microsoft.com/office/drawing/2014/main" xmlns="" val="222267811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393240416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1078294953"/>
                    </a:ext>
                  </a:extLst>
                </a:gridCol>
              </a:tblGrid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09316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777019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6670609"/>
                  </a:ext>
                </a:extLst>
              </a:tr>
            </a:tbl>
          </a:graphicData>
        </a:graphic>
      </p:graphicFrame>
      <p:graphicFrame>
        <p:nvGraphicFramePr>
          <p:cNvPr id="24" name="표 22">
            <a:extLst>
              <a:ext uri="{FF2B5EF4-FFF2-40B4-BE49-F238E27FC236}">
                <a16:creationId xmlns:a16="http://schemas.microsoft.com/office/drawing/2014/main" xmlns="" id="{E7560114-1CCD-4816-885F-FF129840F4B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14615114"/>
              </p:ext>
            </p:extLst>
          </p:nvPr>
        </p:nvGraphicFramePr>
        <p:xfrm>
          <a:off x="7967495" y="2482970"/>
          <a:ext cx="1928640" cy="169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880">
                  <a:extLst>
                    <a:ext uri="{9D8B030D-6E8A-4147-A177-3AD203B41FA5}">
                      <a16:colId xmlns:a16="http://schemas.microsoft.com/office/drawing/2014/main" xmlns="" val="222267811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393240416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1078294953"/>
                    </a:ext>
                  </a:extLst>
                </a:gridCol>
              </a:tblGrid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09316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777019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6670609"/>
                  </a:ext>
                </a:extLst>
              </a:tr>
            </a:tbl>
          </a:graphicData>
        </a:graphic>
      </p:graphicFrame>
      <p:graphicFrame>
        <p:nvGraphicFramePr>
          <p:cNvPr id="25" name="표 22">
            <a:extLst>
              <a:ext uri="{FF2B5EF4-FFF2-40B4-BE49-F238E27FC236}">
                <a16:creationId xmlns:a16="http://schemas.microsoft.com/office/drawing/2014/main" xmlns="" id="{0FD2ECF2-D683-4D22-9DE0-F2903816292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80499792"/>
              </p:ext>
            </p:extLst>
          </p:nvPr>
        </p:nvGraphicFramePr>
        <p:xfrm>
          <a:off x="5766389" y="4278764"/>
          <a:ext cx="1928640" cy="169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880">
                  <a:extLst>
                    <a:ext uri="{9D8B030D-6E8A-4147-A177-3AD203B41FA5}">
                      <a16:colId xmlns:a16="http://schemas.microsoft.com/office/drawing/2014/main" xmlns="" val="222267811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393240416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1078294953"/>
                    </a:ext>
                  </a:extLst>
                </a:gridCol>
              </a:tblGrid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09316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777019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6670609"/>
                  </a:ext>
                </a:extLst>
              </a:tr>
            </a:tbl>
          </a:graphicData>
        </a:graphic>
      </p:graphicFrame>
      <p:graphicFrame>
        <p:nvGraphicFramePr>
          <p:cNvPr id="26" name="표 22">
            <a:extLst>
              <a:ext uri="{FF2B5EF4-FFF2-40B4-BE49-F238E27FC236}">
                <a16:creationId xmlns:a16="http://schemas.microsoft.com/office/drawing/2014/main" xmlns="" id="{B67E1CA1-85B0-4400-A93F-5321C48D0C6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85879743"/>
              </p:ext>
            </p:extLst>
          </p:nvPr>
        </p:nvGraphicFramePr>
        <p:xfrm>
          <a:off x="7967495" y="4284637"/>
          <a:ext cx="1928640" cy="169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880">
                  <a:extLst>
                    <a:ext uri="{9D8B030D-6E8A-4147-A177-3AD203B41FA5}">
                      <a16:colId xmlns:a16="http://schemas.microsoft.com/office/drawing/2014/main" xmlns="" val="222267811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3932404166"/>
                    </a:ext>
                  </a:extLst>
                </a:gridCol>
                <a:gridCol w="642880">
                  <a:extLst>
                    <a:ext uri="{9D8B030D-6E8A-4147-A177-3AD203B41FA5}">
                      <a16:colId xmlns:a16="http://schemas.microsoft.com/office/drawing/2014/main" xmlns="" val="1078294953"/>
                    </a:ext>
                  </a:extLst>
                </a:gridCol>
              </a:tblGrid>
              <a:tr h="566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09316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7770197"/>
                  </a:ext>
                </a:extLst>
              </a:tr>
              <a:tr h="5662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667060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325A9C7-A057-4102-8A13-B434F7D3C9E0}"/>
              </a:ext>
            </a:extLst>
          </p:cNvPr>
          <p:cNvSpPr txBox="1"/>
          <p:nvPr/>
        </p:nvSpPr>
        <p:spPr>
          <a:xfrm>
            <a:off x="4707599" y="3394596"/>
            <a:ext cx="68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57820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2951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5.1.2 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최대풀링연산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94A01DA-8C42-4B7B-AD21-611186811760}"/>
              </a:ext>
            </a:extLst>
          </p:cNvPr>
          <p:cNvSpPr txBox="1"/>
          <p:nvPr/>
        </p:nvSpPr>
        <p:spPr>
          <a:xfrm>
            <a:off x="1128824" y="1370702"/>
            <a:ext cx="8564880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</a:rPr>
              <a:t>최대 </a:t>
            </a:r>
            <a:r>
              <a:rPr lang="ko-KR" altLang="en-US" sz="20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</a:rPr>
              <a:t>의도적으로 해상도를 낮추어 상세 정보를 제거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특징 강화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</a:t>
            </a:r>
            <a:r>
              <a:rPr lang="ko-KR" altLang="en-US" sz="2000" dirty="0" err="1">
                <a:solidFill>
                  <a:schemeClr val="bg1"/>
                </a:solidFill>
              </a:rPr>
              <a:t>다운샘플링</a:t>
            </a:r>
            <a:r>
              <a:rPr lang="ko-KR" altLang="en-US" sz="2000" dirty="0">
                <a:solidFill>
                  <a:schemeClr val="bg1"/>
                </a:solidFill>
              </a:rPr>
              <a:t> 방법 중 가장 유용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solidFill>
                  <a:schemeClr val="bg1"/>
                </a:solidFill>
              </a:rPr>
              <a:t>최대풀링이</a:t>
            </a:r>
            <a:r>
              <a:rPr lang="ko-KR" altLang="en-US" sz="2000" dirty="0">
                <a:solidFill>
                  <a:schemeClr val="bg1"/>
                </a:solidFill>
              </a:rPr>
              <a:t> 없다면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</a:rPr>
              <a:t>마지막 </a:t>
            </a: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</a:rPr>
              <a:t> 층이 입력에 대한 정보를 갖지 않을 수도 있다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</a:rPr>
              <a:t>심각한 과대적합이 발생할 것이다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F346F-9B32-4B49-84C9-9BC99033FCC3}"/>
              </a:ext>
            </a:extLst>
          </p:cNvPr>
          <p:cNvSpPr txBox="1"/>
          <p:nvPr/>
        </p:nvSpPr>
        <p:spPr>
          <a:xfrm>
            <a:off x="8941527" y="474422"/>
            <a:ext cx="295101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* </a:t>
            </a:r>
            <a:r>
              <a:rPr lang="ko-KR" altLang="en-US" dirty="0" err="1">
                <a:solidFill>
                  <a:schemeClr val="bg1"/>
                </a:solidFill>
              </a:rPr>
              <a:t>다운샘플링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결과를 축소하는 과정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= </a:t>
            </a:r>
            <a:r>
              <a:rPr lang="ko-KR" altLang="en-US" dirty="0" err="1">
                <a:solidFill>
                  <a:schemeClr val="bg1"/>
                </a:solidFill>
              </a:rPr>
              <a:t>풀링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서브샘플링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1442CE-0C5C-46F8-ADC6-03D99C61DCF8}"/>
              </a:ext>
            </a:extLst>
          </p:cNvPr>
          <p:cNvSpPr txBox="1"/>
          <p:nvPr/>
        </p:nvSpPr>
        <p:spPr>
          <a:xfrm>
            <a:off x="1385454" y="222134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*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ko-KR" altLang="en-US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84D821C-DC2B-4E0F-859A-35F87E1C5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20" y="6210780"/>
            <a:ext cx="387616" cy="387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1EB618-F2DC-4A31-9B92-8D2D723D8CC3}"/>
              </a:ext>
            </a:extLst>
          </p:cNvPr>
          <p:cNvSpPr txBox="1"/>
          <p:nvPr/>
        </p:nvSpPr>
        <p:spPr>
          <a:xfrm flipH="1">
            <a:off x="1812483" y="1071952"/>
            <a:ext cx="63596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</a:rPr>
              <a:t> 신경망 </a:t>
            </a:r>
            <a:r>
              <a:rPr lang="en-US" altLang="ko-KR" sz="2000" dirty="0">
                <a:solidFill>
                  <a:schemeClr val="bg1"/>
                </a:solidFill>
              </a:rPr>
              <a:t>(convolutional neural network)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= </a:t>
            </a:r>
            <a:r>
              <a:rPr lang="ko-KR" altLang="en-US" sz="2000" dirty="0" err="1">
                <a:solidFill>
                  <a:schemeClr val="bg1"/>
                </a:solidFill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(convnet)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	= </a:t>
            </a:r>
            <a:r>
              <a:rPr lang="en-US" altLang="ko-KR" sz="2800" dirty="0">
                <a:solidFill>
                  <a:schemeClr val="bg1"/>
                </a:solidFill>
              </a:rPr>
              <a:t>CNN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3" name="그림 12" descr="스크린샷, 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805E0BC2-607C-4BDE-AABC-2E2E2407D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58" y="2319185"/>
            <a:ext cx="7991475" cy="1762125"/>
          </a:xfrm>
          <a:prstGeom prst="rect">
            <a:avLst/>
          </a:prstGeom>
        </p:spPr>
      </p:pic>
      <p:pic>
        <p:nvPicPr>
          <p:cNvPr id="17" name="그림 16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EEC2E1D8-FD55-4F6A-BBAB-430C98022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83" y="4410673"/>
            <a:ext cx="7905750" cy="1724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89CBFFC-DAE2-4710-8963-859D0633A4D8}"/>
              </a:ext>
            </a:extLst>
          </p:cNvPr>
          <p:cNvSpPr/>
          <p:nvPr/>
        </p:nvSpPr>
        <p:spPr>
          <a:xfrm>
            <a:off x="8460628" y="3402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필터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마스크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(Mask)</a:t>
            </a:r>
          </a:p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 =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윈도우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(Window) = 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커널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(Kernel) </a:t>
            </a:r>
          </a:p>
        </p:txBody>
      </p:sp>
    </p:spTree>
    <p:extLst>
      <p:ext uri="{BB962C8B-B14F-4D97-AF65-F5344CB8AC3E}">
        <p14:creationId xmlns:p14="http://schemas.microsoft.com/office/powerpoint/2010/main" val="1146618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8131" y="330547"/>
            <a:ext cx="599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소규모 데이터셋에서 밑바닥부터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컨브넷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훈련하기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작은 데이터셋 문제에서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딥러닝의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타당성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1A9CF83-F1AC-4A1C-808D-4B87621D0A87}"/>
              </a:ext>
            </a:extLst>
          </p:cNvPr>
          <p:cNvSpPr txBox="1"/>
          <p:nvPr/>
        </p:nvSpPr>
        <p:spPr>
          <a:xfrm>
            <a:off x="2017743" y="2033521"/>
            <a:ext cx="8653670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chemeClr val="bg1"/>
                </a:solidFill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</a:rPr>
              <a:t>적은＇ 샘플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</a:rPr>
              <a:t>수백개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~ </a:t>
            </a:r>
            <a:r>
              <a:rPr lang="ko-KR" altLang="en-US" sz="2400" dirty="0" err="1">
                <a:solidFill>
                  <a:schemeClr val="bg1"/>
                </a:solidFill>
              </a:rPr>
              <a:t>수만개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  목적에 따라서 필요한 샘플의 양은 상대적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SzPct val="115000"/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컨브넷의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u="sng" dirty="0">
                <a:solidFill>
                  <a:schemeClr val="bg1"/>
                </a:solidFill>
              </a:rPr>
              <a:t>평행이동불변성</a:t>
            </a:r>
            <a:r>
              <a:rPr lang="ko-KR" altLang="en-US" sz="2400" dirty="0">
                <a:solidFill>
                  <a:schemeClr val="bg1"/>
                </a:solidFill>
              </a:rPr>
              <a:t> 특징으로 효율적으로 훈련 가능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기존 훈련된 모델을 이용하면 매우 적은 데이터로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</a:rPr>
              <a:t>원하는 훈련 가능  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06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2745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92857" y="349536"/>
            <a:ext cx="1838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Kaggle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vs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고양이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67A1A1F-018F-4B49-A91E-E8CC5512F814}"/>
              </a:ext>
            </a:extLst>
          </p:cNvPr>
          <p:cNvSpPr/>
          <p:nvPr/>
        </p:nvSpPr>
        <p:spPr>
          <a:xfrm>
            <a:off x="832338" y="1435042"/>
            <a:ext cx="3621504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Kaggle</a:t>
            </a:r>
          </a:p>
          <a:p>
            <a:endParaRPr lang="en-US" altLang="ko-KR" b="1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빅데이터 솔루션 대회 플랫폼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 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79344B-255C-4EAC-86AF-093F07A46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32" r="16108"/>
          <a:stretch/>
        </p:blipFill>
        <p:spPr>
          <a:xfrm>
            <a:off x="4848336" y="349536"/>
            <a:ext cx="7343664" cy="1884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C97BA1-29CC-44DC-81D6-D518F966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285" y="2542328"/>
            <a:ext cx="9000748" cy="46501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4E4BE72-0199-452A-8426-7CC327A0C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2" y="3681550"/>
            <a:ext cx="4068839" cy="20151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863DB5C-F4D9-451A-A3FB-9D8B401E82E5}"/>
              </a:ext>
            </a:extLst>
          </p:cNvPr>
          <p:cNvSpPr/>
          <p:nvPr/>
        </p:nvSpPr>
        <p:spPr>
          <a:xfrm>
            <a:off x="697438" y="3254535"/>
            <a:ext cx="431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https://www.kaggle.com/c/dogs-vs-cats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2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87321" y="330547"/>
            <a:ext cx="599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강아지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VS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고양이 위해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해야 할 작업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단계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D0A768-C35E-47EB-AEB4-FA035FEE81A2}"/>
              </a:ext>
            </a:extLst>
          </p:cNvPr>
          <p:cNvSpPr txBox="1"/>
          <p:nvPr/>
        </p:nvSpPr>
        <p:spPr>
          <a:xfrm>
            <a:off x="438939" y="1095951"/>
            <a:ext cx="11598079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내려받기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25000</a:t>
            </a:r>
            <a:r>
              <a:rPr lang="ko-KR" altLang="en-US" dirty="0">
                <a:solidFill>
                  <a:schemeClr val="bg1"/>
                </a:solidFill>
              </a:rPr>
              <a:t>개 강아지와 고양이 이미지 </a:t>
            </a:r>
            <a:r>
              <a:rPr lang="ko-KR" altLang="en-US" dirty="0" err="1">
                <a:solidFill>
                  <a:schemeClr val="bg1"/>
                </a:solidFill>
              </a:rPr>
              <a:t>내려받고</a:t>
            </a:r>
            <a:r>
              <a:rPr lang="ko-KR" altLang="en-US" dirty="0">
                <a:solidFill>
                  <a:schemeClr val="bg1"/>
                </a:solidFill>
              </a:rPr>
              <a:t> 압축 해제하기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훈련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검증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테스트 사진 디렉터리 만들기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강아지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고양이 따로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이미지 알맞은 곳에 복사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&lt;</a:t>
            </a:r>
            <a:r>
              <a:rPr lang="ko-KR" altLang="en-US" dirty="0">
                <a:solidFill>
                  <a:schemeClr val="bg1"/>
                </a:solidFill>
              </a:rPr>
              <a:t>네트워크구성하기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합성곱층과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풀링층</a:t>
            </a:r>
            <a:r>
              <a:rPr lang="ko-KR" altLang="en-US" dirty="0">
                <a:solidFill>
                  <a:schemeClr val="bg1"/>
                </a:solidFill>
              </a:rPr>
              <a:t> 번갈아 쌓아 </a:t>
            </a:r>
            <a:r>
              <a:rPr lang="ko-KR" altLang="en-US" dirty="0" err="1">
                <a:solidFill>
                  <a:schemeClr val="bg1"/>
                </a:solidFill>
              </a:rPr>
              <a:t>컨브넷</a:t>
            </a:r>
            <a:r>
              <a:rPr lang="ko-KR" altLang="en-US" dirty="0">
                <a:solidFill>
                  <a:schemeClr val="bg1"/>
                </a:solidFill>
              </a:rPr>
              <a:t> 만들기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D4CCA8A-4C22-47B2-80D5-8BD549551EB9}"/>
              </a:ext>
            </a:extLst>
          </p:cNvPr>
          <p:cNvSpPr/>
          <p:nvPr/>
        </p:nvSpPr>
        <p:spPr>
          <a:xfrm>
            <a:off x="6380135" y="3833813"/>
            <a:ext cx="6096000" cy="11121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JPEG -&gt; RGB -&gt; </a:t>
            </a:r>
            <a:r>
              <a:rPr lang="ko-KR" altLang="en-US" dirty="0" err="1">
                <a:solidFill>
                  <a:schemeClr val="bg1"/>
                </a:solidFill>
              </a:rPr>
              <a:t>픽셀값</a:t>
            </a:r>
            <a:r>
              <a:rPr lang="ko-KR" altLang="en-US" dirty="0">
                <a:solidFill>
                  <a:schemeClr val="bg1"/>
                </a:solidFill>
              </a:rPr>
              <a:t> 스케일 </a:t>
            </a:r>
            <a:r>
              <a:rPr lang="en-US" altLang="ko-KR" dirty="0">
                <a:solidFill>
                  <a:schemeClr val="bg1"/>
                </a:solidFill>
              </a:rPr>
              <a:t>[0, 1]</a:t>
            </a:r>
            <a:r>
              <a:rPr lang="ko-KR" altLang="en-US" dirty="0">
                <a:solidFill>
                  <a:schemeClr val="bg1"/>
                </a:solidFill>
              </a:rPr>
              <a:t>사이로 조정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8" name="그래픽 17" descr="시계 방향으로 굽은 선 화살표">
            <a:extLst>
              <a:ext uri="{FF2B5EF4-FFF2-40B4-BE49-F238E27FC236}">
                <a16:creationId xmlns:a16="http://schemas.microsoft.com/office/drawing/2014/main" xmlns="" id="{5266EC4A-A590-482B-A671-8EBFE45B6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5455096">
            <a:off x="3529751" y="2815611"/>
            <a:ext cx="914400" cy="914400"/>
          </a:xfrm>
          <a:prstGeom prst="rect">
            <a:avLst/>
          </a:prstGeom>
        </p:spPr>
      </p:pic>
      <p:pic>
        <p:nvPicPr>
          <p:cNvPr id="19" name="그래픽 18" descr="시계 방향으로 굽은 선 화살표">
            <a:extLst>
              <a:ext uri="{FF2B5EF4-FFF2-40B4-BE49-F238E27FC236}">
                <a16:creationId xmlns:a16="http://schemas.microsoft.com/office/drawing/2014/main" xmlns="" id="{6E1F90D7-73E0-4354-A3B3-BAEF174FD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948705">
            <a:off x="5638800" y="49453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8131" y="330547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CE1F9BF6-C218-4D8E-A6EB-CC47EDDA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12" y="1297751"/>
            <a:ext cx="620073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os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shutil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/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</a:b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#</a:t>
            </a:r>
            <a:r>
              <a:rPr kumimoji="0" lang="ko-KR" altLang="ko-KR" sz="19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shutil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(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셸 유틸리티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)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은 파일 및 디렉터리 작업을 수행하는 데 사용할 모듈</a:t>
            </a:r>
            <a:endParaRPr kumimoji="0" lang="en-US" altLang="ko-KR" sz="19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+mj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2C221788-3492-4D34-893F-CA086EC9C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31" y="2596783"/>
            <a:ext cx="842376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original_dataset_dir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'./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datasets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cats_and_dogs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train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'</a:t>
            </a:r>
            <a:b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</a:b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#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원본 데이터셋을 압축 해제한 디렉터리 경로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base_dir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'./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datasets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/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cats_and_dogs_small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  <a:t>'</a:t>
            </a:r>
            <a:b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j-lt"/>
              </a:rPr>
            </a:b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</a:rPr>
              <a:t>#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소규모 데이터셋을 저장할 디렉터리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xmlns="" id="{A0D74F77-6900-4BF9-A7B1-00652C853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490" y="1297751"/>
            <a:ext cx="4006818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운영체제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(OS)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에서 제공되는 기본적인 기능들을 제공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0BEDD2F5-1FB4-42E2-B122-5D5B8130F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31" y="4203591"/>
            <a:ext cx="81249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validation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xmlns="" id="{50C65028-C253-40CF-B3FF-8AC66DA45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118" y="4274165"/>
            <a:ext cx="301519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훈련</a:t>
            </a:r>
            <a:r>
              <a:rPr kumimoji="0" lang="en-US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kumimoji="0" lang="ko-KR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검증</a:t>
            </a:r>
            <a:r>
              <a:rPr kumimoji="0" lang="en-US" altLang="ko-K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kumimoji="0" lang="ko-KR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테스트 분할</a:t>
            </a:r>
            <a:endParaRPr kumimoji="0" lang="en-US" altLang="ko-KR" sz="2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위한 디렉터리 생성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62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8131" y="330547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9B02415A-B182-45B9-8EBB-0C327959E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60" y="1658529"/>
            <a:ext cx="708660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cats</a:t>
            </a:r>
            <a:r>
              <a:rPr kumimoji="0" lang="ko-KR" altLang="ko-KR" sz="20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0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훈련용 고양이 사진 디렉터리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6FA1355A-3005-41D9-A48E-4557C831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60" y="2921168"/>
            <a:ext cx="708660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train_dogs_dir</a:t>
            </a:r>
            <a:r>
              <a:rPr kumimoji="0" lang="ko-KR" altLang="ko-KR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dogs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os.mkdir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sng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train_dogs_dir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0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훈련용 강아지 사진 디렉터리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xmlns="" id="{0966D05E-E7BB-4BD7-B25E-39631DFD5D04}"/>
              </a:ext>
            </a:extLst>
          </p:cNvPr>
          <p:cNvSpPr/>
          <p:nvPr/>
        </p:nvSpPr>
        <p:spPr>
          <a:xfrm>
            <a:off x="7889680" y="1764178"/>
            <a:ext cx="259080" cy="1752600"/>
          </a:xfrm>
          <a:prstGeom prst="rightBrace">
            <a:avLst>
              <a:gd name="adj1" fmla="val 102457"/>
              <a:gd name="adj2" fmla="val 46774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187331-37BB-4BD6-AB06-AF0989BB48A8}"/>
              </a:ext>
            </a:extLst>
          </p:cNvPr>
          <p:cNvSpPr txBox="1"/>
          <p:nvPr/>
        </p:nvSpPr>
        <p:spPr>
          <a:xfrm>
            <a:off x="8519160" y="2335596"/>
            <a:ext cx="3855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훈련용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검증용</a:t>
            </a:r>
            <a:r>
              <a:rPr lang="en-US" altLang="ko-KR" sz="2000" dirty="0">
                <a:solidFill>
                  <a:schemeClr val="bg1"/>
                </a:solidFill>
              </a:rPr>
              <a:t>/</a:t>
            </a:r>
            <a:r>
              <a:rPr lang="ko-KR" altLang="en-US" sz="2000" dirty="0">
                <a:solidFill>
                  <a:schemeClr val="bg1"/>
                </a:solidFill>
              </a:rPr>
              <a:t>테스트용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고양이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강아지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사진 디렉터리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7C15C10-95C4-4304-B42A-94EC628E67DB}"/>
              </a:ext>
            </a:extLst>
          </p:cNvPr>
          <p:cNvSpPr/>
          <p:nvPr/>
        </p:nvSpPr>
        <p:spPr>
          <a:xfrm>
            <a:off x="734830" y="4486601"/>
            <a:ext cx="8854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train_cats_dir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validation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cats_dir</a:t>
            </a:r>
            <a:endParaRPr lang="en-US" altLang="ko-KR" sz="2400" u="sng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train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dogs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validation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s_dir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60DF047-74B7-45E2-8C32-030A0975ED85}"/>
              </a:ext>
            </a:extLst>
          </p:cNvPr>
          <p:cNvSpPr/>
          <p:nvPr/>
        </p:nvSpPr>
        <p:spPr>
          <a:xfrm>
            <a:off x="7195666" y="4486601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test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cats_dir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4F8AD93-A982-4D12-8422-46CAB0AE2201}"/>
              </a:ext>
            </a:extLst>
          </p:cNvPr>
          <p:cNvSpPr/>
          <p:nvPr/>
        </p:nvSpPr>
        <p:spPr>
          <a:xfrm>
            <a:off x="7195666" y="4818295"/>
            <a:ext cx="4102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test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dogs</a:t>
            </a:r>
            <a:r>
              <a:rPr lang="ko-KR" altLang="ko-KR" sz="2400" u="sng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ko-KR" altLang="ko-KR" sz="2400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dir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6BFCEC-D5B1-482E-827C-C08377EE7A46}"/>
              </a:ext>
            </a:extLst>
          </p:cNvPr>
          <p:cNvSpPr txBox="1"/>
          <p:nvPr/>
        </p:nvSpPr>
        <p:spPr>
          <a:xfrm>
            <a:off x="734830" y="5527030"/>
            <a:ext cx="6653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위 코드에서 </a:t>
            </a:r>
            <a:r>
              <a:rPr lang="ko-KR" altLang="en-US" sz="2000" dirty="0" err="1">
                <a:solidFill>
                  <a:schemeClr val="bg1"/>
                </a:solidFill>
              </a:rPr>
              <a:t>밑줄친</a:t>
            </a:r>
            <a:r>
              <a:rPr lang="ko-KR" altLang="en-US" sz="2000" dirty="0">
                <a:solidFill>
                  <a:schemeClr val="bg1"/>
                </a:solidFill>
              </a:rPr>
              <a:t> 것만 바꿔서 똑같이 진행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7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8131" y="330547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45522634-1E30-47D8-9F20-5177B4D76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8" y="754133"/>
            <a:ext cx="10302240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처음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1,000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 고양이 이미지를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validation_cats_dir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다음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500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고양이 이미지를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validation_cats_dir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    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test_cats_dir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다음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500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고양이 이미지를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test_cats_dir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70591D-4B5C-4BF5-8B51-83ACC495E0BD}"/>
              </a:ext>
            </a:extLst>
          </p:cNvPr>
          <p:cNvSpPr txBox="1"/>
          <p:nvPr/>
        </p:nvSpPr>
        <p:spPr>
          <a:xfrm>
            <a:off x="7577211" y="962401"/>
            <a:ext cx="456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#0~1000</a:t>
            </a:r>
          </a:p>
          <a:p>
            <a:r>
              <a:rPr lang="en-US" altLang="ko-KR" sz="2800" dirty="0"/>
              <a:t>#</a:t>
            </a:r>
            <a:r>
              <a:rPr lang="en-US" altLang="ko-KR" sz="2800" dirty="0" err="1"/>
              <a:t>shutil.copyfile</a:t>
            </a:r>
            <a:r>
              <a:rPr lang="en-US" altLang="ko-KR" sz="2800" dirty="0"/>
              <a:t>(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dst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09C9A0-E7E2-45DC-96EA-AC6CCF3272CC}"/>
              </a:ext>
            </a:extLst>
          </p:cNvPr>
          <p:cNvSpPr txBox="1"/>
          <p:nvPr/>
        </p:nvSpPr>
        <p:spPr>
          <a:xfrm>
            <a:off x="8564881" y="2788920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#1000~1500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7C8D8A-8517-4520-A119-D7C4E5B0BBA8}"/>
              </a:ext>
            </a:extLst>
          </p:cNvPr>
          <p:cNvSpPr txBox="1"/>
          <p:nvPr/>
        </p:nvSpPr>
        <p:spPr>
          <a:xfrm>
            <a:off x="8732520" y="4620875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#1500~2000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30BFABDE-2543-4140-A108-A2915BA6628A}"/>
              </a:ext>
            </a:extLst>
          </p:cNvPr>
          <p:cNvSpPr/>
          <p:nvPr/>
        </p:nvSpPr>
        <p:spPr>
          <a:xfrm>
            <a:off x="10296378" y="1751978"/>
            <a:ext cx="838200" cy="472440"/>
          </a:xfrm>
          <a:custGeom>
            <a:avLst/>
            <a:gdLst>
              <a:gd name="connsiteX0" fmla="*/ 45720 w 838200"/>
              <a:gd name="connsiteY0" fmla="*/ 0 h 472440"/>
              <a:gd name="connsiteX1" fmla="*/ 0 w 838200"/>
              <a:gd name="connsiteY1" fmla="*/ 137160 h 472440"/>
              <a:gd name="connsiteX2" fmla="*/ 15240 w 838200"/>
              <a:gd name="connsiteY2" fmla="*/ 335280 h 472440"/>
              <a:gd name="connsiteX3" fmla="*/ 45720 w 838200"/>
              <a:gd name="connsiteY3" fmla="*/ 381000 h 472440"/>
              <a:gd name="connsiteX4" fmla="*/ 91440 w 838200"/>
              <a:gd name="connsiteY4" fmla="*/ 426720 h 472440"/>
              <a:gd name="connsiteX5" fmla="*/ 289560 w 838200"/>
              <a:gd name="connsiteY5" fmla="*/ 472440 h 472440"/>
              <a:gd name="connsiteX6" fmla="*/ 487680 w 838200"/>
              <a:gd name="connsiteY6" fmla="*/ 457200 h 472440"/>
              <a:gd name="connsiteX7" fmla="*/ 533400 w 838200"/>
              <a:gd name="connsiteY7" fmla="*/ 426720 h 472440"/>
              <a:gd name="connsiteX8" fmla="*/ 563880 w 838200"/>
              <a:gd name="connsiteY8" fmla="*/ 335280 h 472440"/>
              <a:gd name="connsiteX9" fmla="*/ 594360 w 838200"/>
              <a:gd name="connsiteY9" fmla="*/ 289560 h 472440"/>
              <a:gd name="connsiteX10" fmla="*/ 624840 w 838200"/>
              <a:gd name="connsiteY10" fmla="*/ 198120 h 472440"/>
              <a:gd name="connsiteX11" fmla="*/ 640080 w 838200"/>
              <a:gd name="connsiteY11" fmla="*/ 152400 h 472440"/>
              <a:gd name="connsiteX12" fmla="*/ 655320 w 838200"/>
              <a:gd name="connsiteY12" fmla="*/ 15240 h 472440"/>
              <a:gd name="connsiteX13" fmla="*/ 624840 w 838200"/>
              <a:gd name="connsiteY13" fmla="*/ 106680 h 472440"/>
              <a:gd name="connsiteX14" fmla="*/ 579120 w 838200"/>
              <a:gd name="connsiteY14" fmla="*/ 137160 h 472440"/>
              <a:gd name="connsiteX15" fmla="*/ 487680 w 838200"/>
              <a:gd name="connsiteY15" fmla="*/ 167640 h 472440"/>
              <a:gd name="connsiteX16" fmla="*/ 594360 w 838200"/>
              <a:gd name="connsiteY16" fmla="*/ 137160 h 472440"/>
              <a:gd name="connsiteX17" fmla="*/ 640080 w 838200"/>
              <a:gd name="connsiteY17" fmla="*/ 121920 h 472440"/>
              <a:gd name="connsiteX18" fmla="*/ 670560 w 838200"/>
              <a:gd name="connsiteY18" fmla="*/ 167640 h 472440"/>
              <a:gd name="connsiteX19" fmla="*/ 762000 w 838200"/>
              <a:gd name="connsiteY19" fmla="*/ 198120 h 472440"/>
              <a:gd name="connsiteX20" fmla="*/ 807720 w 838200"/>
              <a:gd name="connsiteY20" fmla="*/ 228600 h 472440"/>
              <a:gd name="connsiteX21" fmla="*/ 838200 w 838200"/>
              <a:gd name="connsiteY21" fmla="*/ 22860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8200" h="472440" extrusionOk="0">
                <a:moveTo>
                  <a:pt x="45720" y="0"/>
                </a:moveTo>
                <a:cubicBezTo>
                  <a:pt x="31284" y="21291"/>
                  <a:pt x="-4756" y="106133"/>
                  <a:pt x="0" y="137160"/>
                </a:cubicBezTo>
                <a:cubicBezTo>
                  <a:pt x="10349" y="205574"/>
                  <a:pt x="-4659" y="270424"/>
                  <a:pt x="15240" y="335280"/>
                </a:cubicBezTo>
                <a:cubicBezTo>
                  <a:pt x="16980" y="354879"/>
                  <a:pt x="33717" y="368461"/>
                  <a:pt x="45720" y="381000"/>
                </a:cubicBezTo>
                <a:cubicBezTo>
                  <a:pt x="58049" y="396753"/>
                  <a:pt x="75222" y="417506"/>
                  <a:pt x="91440" y="426720"/>
                </a:cubicBezTo>
                <a:cubicBezTo>
                  <a:pt x="155730" y="459658"/>
                  <a:pt x="232154" y="452099"/>
                  <a:pt x="289560" y="472440"/>
                </a:cubicBezTo>
                <a:cubicBezTo>
                  <a:pt x="346738" y="466003"/>
                  <a:pt x="417422" y="474261"/>
                  <a:pt x="487680" y="457200"/>
                </a:cubicBezTo>
                <a:cubicBezTo>
                  <a:pt x="505649" y="453510"/>
                  <a:pt x="523192" y="442947"/>
                  <a:pt x="533400" y="426720"/>
                </a:cubicBezTo>
                <a:cubicBezTo>
                  <a:pt x="554880" y="401967"/>
                  <a:pt x="549668" y="362881"/>
                  <a:pt x="563880" y="335280"/>
                </a:cubicBezTo>
                <a:cubicBezTo>
                  <a:pt x="571270" y="319592"/>
                  <a:pt x="589059" y="308047"/>
                  <a:pt x="594360" y="289560"/>
                </a:cubicBezTo>
                <a:cubicBezTo>
                  <a:pt x="608227" y="261417"/>
                  <a:pt x="614874" y="230612"/>
                  <a:pt x="624840" y="198120"/>
                </a:cubicBezTo>
                <a:cubicBezTo>
                  <a:pt x="627994" y="193589"/>
                  <a:pt x="633724" y="158056"/>
                  <a:pt x="640080" y="152400"/>
                </a:cubicBezTo>
                <a:cubicBezTo>
                  <a:pt x="646973" y="105092"/>
                  <a:pt x="670241" y="57122"/>
                  <a:pt x="655320" y="15240"/>
                </a:cubicBezTo>
                <a:cubicBezTo>
                  <a:pt x="642315" y="-14773"/>
                  <a:pt x="647500" y="86047"/>
                  <a:pt x="624840" y="106680"/>
                </a:cubicBezTo>
                <a:cubicBezTo>
                  <a:pt x="607151" y="116666"/>
                  <a:pt x="595274" y="128531"/>
                  <a:pt x="579120" y="137160"/>
                </a:cubicBezTo>
                <a:cubicBezTo>
                  <a:pt x="549760" y="150208"/>
                  <a:pt x="487680" y="167640"/>
                  <a:pt x="487680" y="167640"/>
                </a:cubicBezTo>
                <a:cubicBezTo>
                  <a:pt x="383781" y="141257"/>
                  <a:pt x="448805" y="163337"/>
                  <a:pt x="594360" y="137160"/>
                </a:cubicBezTo>
                <a:cubicBezTo>
                  <a:pt x="610123" y="137453"/>
                  <a:pt x="627109" y="125654"/>
                  <a:pt x="640080" y="121920"/>
                </a:cubicBezTo>
                <a:cubicBezTo>
                  <a:pt x="649335" y="138596"/>
                  <a:pt x="653040" y="158038"/>
                  <a:pt x="670560" y="167640"/>
                </a:cubicBezTo>
                <a:cubicBezTo>
                  <a:pt x="698289" y="185626"/>
                  <a:pt x="730752" y="182679"/>
                  <a:pt x="762000" y="198120"/>
                </a:cubicBezTo>
                <a:cubicBezTo>
                  <a:pt x="777747" y="205379"/>
                  <a:pt x="788229" y="221657"/>
                  <a:pt x="807720" y="228600"/>
                </a:cubicBezTo>
                <a:cubicBezTo>
                  <a:pt x="818503" y="233535"/>
                  <a:pt x="827461" y="230348"/>
                  <a:pt x="838200" y="228600"/>
                </a:cubicBezTo>
              </a:path>
            </a:pathLst>
          </a:custGeom>
          <a:noFill/>
          <a:ln w="4445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45720 w 838200"/>
                      <a:gd name="connsiteY0" fmla="*/ 0 h 472440"/>
                      <a:gd name="connsiteX1" fmla="*/ 0 w 838200"/>
                      <a:gd name="connsiteY1" fmla="*/ 137160 h 472440"/>
                      <a:gd name="connsiteX2" fmla="*/ 15240 w 838200"/>
                      <a:gd name="connsiteY2" fmla="*/ 335280 h 472440"/>
                      <a:gd name="connsiteX3" fmla="*/ 45720 w 838200"/>
                      <a:gd name="connsiteY3" fmla="*/ 381000 h 472440"/>
                      <a:gd name="connsiteX4" fmla="*/ 91440 w 838200"/>
                      <a:gd name="connsiteY4" fmla="*/ 426720 h 472440"/>
                      <a:gd name="connsiteX5" fmla="*/ 289560 w 838200"/>
                      <a:gd name="connsiteY5" fmla="*/ 472440 h 472440"/>
                      <a:gd name="connsiteX6" fmla="*/ 487680 w 838200"/>
                      <a:gd name="connsiteY6" fmla="*/ 457200 h 472440"/>
                      <a:gd name="connsiteX7" fmla="*/ 533400 w 838200"/>
                      <a:gd name="connsiteY7" fmla="*/ 426720 h 472440"/>
                      <a:gd name="connsiteX8" fmla="*/ 563880 w 838200"/>
                      <a:gd name="connsiteY8" fmla="*/ 335280 h 472440"/>
                      <a:gd name="connsiteX9" fmla="*/ 594360 w 838200"/>
                      <a:gd name="connsiteY9" fmla="*/ 289560 h 472440"/>
                      <a:gd name="connsiteX10" fmla="*/ 624840 w 838200"/>
                      <a:gd name="connsiteY10" fmla="*/ 198120 h 472440"/>
                      <a:gd name="connsiteX11" fmla="*/ 640080 w 838200"/>
                      <a:gd name="connsiteY11" fmla="*/ 152400 h 472440"/>
                      <a:gd name="connsiteX12" fmla="*/ 655320 w 838200"/>
                      <a:gd name="connsiteY12" fmla="*/ 15240 h 472440"/>
                      <a:gd name="connsiteX13" fmla="*/ 624840 w 838200"/>
                      <a:gd name="connsiteY13" fmla="*/ 106680 h 472440"/>
                      <a:gd name="connsiteX14" fmla="*/ 579120 w 838200"/>
                      <a:gd name="connsiteY14" fmla="*/ 137160 h 472440"/>
                      <a:gd name="connsiteX15" fmla="*/ 487680 w 838200"/>
                      <a:gd name="connsiteY15" fmla="*/ 167640 h 472440"/>
                      <a:gd name="connsiteX16" fmla="*/ 594360 w 838200"/>
                      <a:gd name="connsiteY16" fmla="*/ 137160 h 472440"/>
                      <a:gd name="connsiteX17" fmla="*/ 640080 w 838200"/>
                      <a:gd name="connsiteY17" fmla="*/ 121920 h 472440"/>
                      <a:gd name="connsiteX18" fmla="*/ 670560 w 838200"/>
                      <a:gd name="connsiteY18" fmla="*/ 167640 h 472440"/>
                      <a:gd name="connsiteX19" fmla="*/ 762000 w 838200"/>
                      <a:gd name="connsiteY19" fmla="*/ 198120 h 472440"/>
                      <a:gd name="connsiteX20" fmla="*/ 807720 w 838200"/>
                      <a:gd name="connsiteY20" fmla="*/ 228600 h 472440"/>
                      <a:gd name="connsiteX21" fmla="*/ 838200 w 838200"/>
                      <a:gd name="connsiteY21" fmla="*/ 228600 h 472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38200" h="472440">
                        <a:moveTo>
                          <a:pt x="45720" y="0"/>
                        </a:moveTo>
                        <a:cubicBezTo>
                          <a:pt x="36032" y="24220"/>
                          <a:pt x="0" y="104348"/>
                          <a:pt x="0" y="137160"/>
                        </a:cubicBezTo>
                        <a:cubicBezTo>
                          <a:pt x="0" y="203395"/>
                          <a:pt x="3034" y="270179"/>
                          <a:pt x="15240" y="335280"/>
                        </a:cubicBezTo>
                        <a:cubicBezTo>
                          <a:pt x="18615" y="353282"/>
                          <a:pt x="33994" y="366929"/>
                          <a:pt x="45720" y="381000"/>
                        </a:cubicBezTo>
                        <a:cubicBezTo>
                          <a:pt x="59518" y="397557"/>
                          <a:pt x="72600" y="416253"/>
                          <a:pt x="91440" y="426720"/>
                        </a:cubicBezTo>
                        <a:cubicBezTo>
                          <a:pt x="149371" y="458904"/>
                          <a:pt x="226638" y="463451"/>
                          <a:pt x="289560" y="472440"/>
                        </a:cubicBezTo>
                        <a:cubicBezTo>
                          <a:pt x="355600" y="467360"/>
                          <a:pt x="422579" y="469406"/>
                          <a:pt x="487680" y="457200"/>
                        </a:cubicBezTo>
                        <a:cubicBezTo>
                          <a:pt x="505682" y="453825"/>
                          <a:pt x="523692" y="442252"/>
                          <a:pt x="533400" y="426720"/>
                        </a:cubicBezTo>
                        <a:cubicBezTo>
                          <a:pt x="550428" y="399475"/>
                          <a:pt x="546058" y="362013"/>
                          <a:pt x="563880" y="335280"/>
                        </a:cubicBezTo>
                        <a:cubicBezTo>
                          <a:pt x="574040" y="320040"/>
                          <a:pt x="586921" y="306298"/>
                          <a:pt x="594360" y="289560"/>
                        </a:cubicBezTo>
                        <a:cubicBezTo>
                          <a:pt x="607409" y="260200"/>
                          <a:pt x="614680" y="228600"/>
                          <a:pt x="624840" y="198120"/>
                        </a:cubicBezTo>
                        <a:lnTo>
                          <a:pt x="640080" y="152400"/>
                        </a:lnTo>
                        <a:cubicBezTo>
                          <a:pt x="645160" y="106680"/>
                          <a:pt x="669867" y="58881"/>
                          <a:pt x="655320" y="15240"/>
                        </a:cubicBezTo>
                        <a:cubicBezTo>
                          <a:pt x="645160" y="-15240"/>
                          <a:pt x="651573" y="88858"/>
                          <a:pt x="624840" y="106680"/>
                        </a:cubicBezTo>
                        <a:cubicBezTo>
                          <a:pt x="609600" y="116840"/>
                          <a:pt x="595858" y="129721"/>
                          <a:pt x="579120" y="137160"/>
                        </a:cubicBezTo>
                        <a:cubicBezTo>
                          <a:pt x="549760" y="150209"/>
                          <a:pt x="487680" y="167640"/>
                          <a:pt x="487680" y="167640"/>
                        </a:cubicBezTo>
                        <a:cubicBezTo>
                          <a:pt x="387670" y="134303"/>
                          <a:pt x="444586" y="160202"/>
                          <a:pt x="594360" y="137160"/>
                        </a:cubicBezTo>
                        <a:cubicBezTo>
                          <a:pt x="610238" y="134717"/>
                          <a:pt x="624840" y="127000"/>
                          <a:pt x="640080" y="121920"/>
                        </a:cubicBezTo>
                        <a:cubicBezTo>
                          <a:pt x="650240" y="137160"/>
                          <a:pt x="655028" y="157932"/>
                          <a:pt x="670560" y="167640"/>
                        </a:cubicBezTo>
                        <a:cubicBezTo>
                          <a:pt x="697805" y="184668"/>
                          <a:pt x="735267" y="180298"/>
                          <a:pt x="762000" y="198120"/>
                        </a:cubicBezTo>
                        <a:cubicBezTo>
                          <a:pt x="777240" y="208280"/>
                          <a:pt x="790714" y="221798"/>
                          <a:pt x="807720" y="228600"/>
                        </a:cubicBezTo>
                        <a:cubicBezTo>
                          <a:pt x="817153" y="232373"/>
                          <a:pt x="828040" y="228600"/>
                          <a:pt x="838200" y="22860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890E82-A271-4246-97C3-1AA2F7AB9513}"/>
              </a:ext>
            </a:extLst>
          </p:cNvPr>
          <p:cNvSpPr txBox="1"/>
          <p:nvPr/>
        </p:nvSpPr>
        <p:spPr>
          <a:xfrm>
            <a:off x="10296378" y="220779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220233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64E458F2-D442-4689-8A7F-D3682BB7C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6" y="1071731"/>
            <a:ext cx="7384735" cy="51895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train_dogs_dir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처음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1,000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 강아지 이미지를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train_dogs_dir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validation_dogs_dir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다음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500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강아지 이미지를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validation_dogs_dir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    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.{}.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jpg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original_dataset_dir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test_dogs_dir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shutil.copyfile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다음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500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강아지 이미지를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test_dogs_dir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에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복사합니다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2690458-C0FB-49B6-A3DB-A0024BE73202}"/>
              </a:ext>
            </a:extLst>
          </p:cNvPr>
          <p:cNvSpPr txBox="1"/>
          <p:nvPr/>
        </p:nvSpPr>
        <p:spPr>
          <a:xfrm>
            <a:off x="8276095" y="2598003"/>
            <a:ext cx="325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앞 슬라이드 고양이와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똑같이 진행</a:t>
            </a:r>
          </a:p>
        </p:txBody>
      </p:sp>
    </p:spTree>
    <p:extLst>
      <p:ext uri="{BB962C8B-B14F-4D97-AF65-F5344CB8AC3E}">
        <p14:creationId xmlns:p14="http://schemas.microsoft.com/office/powerpoint/2010/main" val="51657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5.2.3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네트워크 구성하기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AAD3F63-AAFA-4941-AA27-53939B1A02B8}"/>
              </a:ext>
            </a:extLst>
          </p:cNvPr>
          <p:cNvSpPr txBox="1"/>
          <p:nvPr/>
        </p:nvSpPr>
        <p:spPr>
          <a:xfrm>
            <a:off x="974586" y="1650969"/>
            <a:ext cx="7750961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Conv2D + MaxPooling2D = </a:t>
            </a:r>
            <a:r>
              <a:rPr lang="ko-KR" altLang="en-US" sz="2400" dirty="0">
                <a:solidFill>
                  <a:schemeClr val="bg1"/>
                </a:solidFill>
              </a:rPr>
              <a:t>네트워크 용량 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			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특성맵의</a:t>
            </a:r>
            <a:r>
              <a:rPr lang="ko-KR" altLang="en-US" sz="2400" dirty="0">
                <a:solidFill>
                  <a:schemeClr val="bg1"/>
                </a:solidFill>
              </a:rPr>
              <a:t> 크기 ↓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			              =&gt; Flatten</a:t>
            </a:r>
            <a:r>
              <a:rPr lang="ko-KR" altLang="en-US" sz="2400" dirty="0">
                <a:solidFill>
                  <a:schemeClr val="bg1"/>
                </a:solidFill>
              </a:rPr>
              <a:t>층의 크기 ↓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B98C8299-DE6B-48B5-BF75-365C4287E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925" y="3895586"/>
            <a:ext cx="552058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models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B2316BC-4601-4556-9B32-6D10A5160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925" y="5062352"/>
            <a:ext cx="477246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models.Sequential()</a:t>
            </a:r>
            <a:endParaRPr kumimoji="0" lang="ko-KR" altLang="ko-K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06DC8107-A23C-469C-85A0-0013CF86E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505" y="5026629"/>
            <a:ext cx="3536546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endParaRPr kumimoji="0" lang="ko-KR" altLang="ko-K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80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9088" y="327405"/>
            <a:ext cx="3364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5.2.3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네트워크 구성하기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7" y="196570"/>
            <a:ext cx="532883" cy="5328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CE9BDDD2-173B-486D-9359-755ED2A5E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43" y="1178901"/>
            <a:ext cx="12068013" cy="4997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1CA117-E61B-43EC-BF5C-7A8AB6A8C6EF}"/>
              </a:ext>
            </a:extLst>
          </p:cNvPr>
          <p:cNvSpPr txBox="1"/>
          <p:nvPr/>
        </p:nvSpPr>
        <p:spPr>
          <a:xfrm>
            <a:off x="7625166" y="1372106"/>
            <a:ext cx="3525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 150*150 RGB</a:t>
            </a:r>
            <a:r>
              <a:rPr lang="ko-KR" altLang="en-US" sz="2000" dirty="0"/>
              <a:t>이미지를 </a:t>
            </a:r>
            <a:endParaRPr lang="en-US" altLang="ko-KR" sz="2000" dirty="0"/>
          </a:p>
          <a:p>
            <a:r>
              <a:rPr lang="en-US" altLang="ko-KR" sz="2000" dirty="0"/>
              <a:t>3*3 </a:t>
            </a:r>
            <a:r>
              <a:rPr lang="ko-KR" altLang="en-US" sz="2000" dirty="0"/>
              <a:t>크기의 필터 </a:t>
            </a:r>
            <a:r>
              <a:rPr lang="en-US" altLang="ko-KR" sz="2000" dirty="0"/>
              <a:t>32</a:t>
            </a:r>
            <a:r>
              <a:rPr lang="ko-KR" altLang="en-US" sz="2000" dirty="0"/>
              <a:t>개를 가진</a:t>
            </a:r>
            <a:endParaRPr lang="en-US" altLang="ko-KR" sz="2000" dirty="0"/>
          </a:p>
          <a:p>
            <a:r>
              <a:rPr lang="ko-KR" altLang="en-US" sz="2000" dirty="0" err="1"/>
              <a:t>합성곱층</a:t>
            </a:r>
            <a:endParaRPr lang="ko-KR" altLang="en-US" sz="2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E1AB024-43AE-482A-9411-AD9B022477CC}"/>
              </a:ext>
            </a:extLst>
          </p:cNvPr>
          <p:cNvSpPr/>
          <p:nvPr/>
        </p:nvSpPr>
        <p:spPr>
          <a:xfrm>
            <a:off x="2533068" y="2479731"/>
            <a:ext cx="1635975" cy="387456"/>
          </a:xfrm>
          <a:custGeom>
            <a:avLst/>
            <a:gdLst>
              <a:gd name="connsiteX0" fmla="*/ 0 w 1635975"/>
              <a:gd name="connsiteY0" fmla="*/ 64577 h 387456"/>
              <a:gd name="connsiteX1" fmla="*/ 64577 w 1635975"/>
              <a:gd name="connsiteY1" fmla="*/ 0 h 387456"/>
              <a:gd name="connsiteX2" fmla="*/ 536714 w 1635975"/>
              <a:gd name="connsiteY2" fmla="*/ 0 h 387456"/>
              <a:gd name="connsiteX3" fmla="*/ 993783 w 1635975"/>
              <a:gd name="connsiteY3" fmla="*/ 0 h 387456"/>
              <a:gd name="connsiteX4" fmla="*/ 1571398 w 1635975"/>
              <a:gd name="connsiteY4" fmla="*/ 0 h 387456"/>
              <a:gd name="connsiteX5" fmla="*/ 1635975 w 1635975"/>
              <a:gd name="connsiteY5" fmla="*/ 64577 h 387456"/>
              <a:gd name="connsiteX6" fmla="*/ 1635975 w 1635975"/>
              <a:gd name="connsiteY6" fmla="*/ 322879 h 387456"/>
              <a:gd name="connsiteX7" fmla="*/ 1571398 w 1635975"/>
              <a:gd name="connsiteY7" fmla="*/ 387456 h 387456"/>
              <a:gd name="connsiteX8" fmla="*/ 1054056 w 1635975"/>
              <a:gd name="connsiteY8" fmla="*/ 387456 h 387456"/>
              <a:gd name="connsiteX9" fmla="*/ 581919 w 1635975"/>
              <a:gd name="connsiteY9" fmla="*/ 387456 h 387456"/>
              <a:gd name="connsiteX10" fmla="*/ 64577 w 1635975"/>
              <a:gd name="connsiteY10" fmla="*/ 387456 h 387456"/>
              <a:gd name="connsiteX11" fmla="*/ 0 w 1635975"/>
              <a:gd name="connsiteY11" fmla="*/ 322879 h 387456"/>
              <a:gd name="connsiteX12" fmla="*/ 0 w 1635975"/>
              <a:gd name="connsiteY12" fmla="*/ 64577 h 38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975" h="387456" extrusionOk="0">
                <a:moveTo>
                  <a:pt x="0" y="64577"/>
                </a:moveTo>
                <a:cubicBezTo>
                  <a:pt x="4272" y="31469"/>
                  <a:pt x="31394" y="-315"/>
                  <a:pt x="64577" y="0"/>
                </a:cubicBezTo>
                <a:cubicBezTo>
                  <a:pt x="235244" y="-17156"/>
                  <a:pt x="373243" y="8700"/>
                  <a:pt x="536714" y="0"/>
                </a:cubicBezTo>
                <a:cubicBezTo>
                  <a:pt x="700185" y="-8700"/>
                  <a:pt x="852502" y="21666"/>
                  <a:pt x="993783" y="0"/>
                </a:cubicBezTo>
                <a:cubicBezTo>
                  <a:pt x="1135064" y="-21666"/>
                  <a:pt x="1355434" y="44662"/>
                  <a:pt x="1571398" y="0"/>
                </a:cubicBezTo>
                <a:cubicBezTo>
                  <a:pt x="1606156" y="-1191"/>
                  <a:pt x="1644590" y="22689"/>
                  <a:pt x="1635975" y="64577"/>
                </a:cubicBezTo>
                <a:cubicBezTo>
                  <a:pt x="1665408" y="161908"/>
                  <a:pt x="1634246" y="252547"/>
                  <a:pt x="1635975" y="322879"/>
                </a:cubicBezTo>
                <a:cubicBezTo>
                  <a:pt x="1639297" y="364705"/>
                  <a:pt x="1612239" y="387216"/>
                  <a:pt x="1571398" y="387456"/>
                </a:cubicBezTo>
                <a:cubicBezTo>
                  <a:pt x="1374317" y="443152"/>
                  <a:pt x="1263532" y="383156"/>
                  <a:pt x="1054056" y="387456"/>
                </a:cubicBezTo>
                <a:cubicBezTo>
                  <a:pt x="844580" y="391756"/>
                  <a:pt x="808127" y="357638"/>
                  <a:pt x="581919" y="387456"/>
                </a:cubicBezTo>
                <a:cubicBezTo>
                  <a:pt x="355711" y="417274"/>
                  <a:pt x="281617" y="338443"/>
                  <a:pt x="64577" y="387456"/>
                </a:cubicBezTo>
                <a:cubicBezTo>
                  <a:pt x="28728" y="386677"/>
                  <a:pt x="3540" y="358308"/>
                  <a:pt x="0" y="322879"/>
                </a:cubicBezTo>
                <a:cubicBezTo>
                  <a:pt x="-17543" y="268624"/>
                  <a:pt x="21797" y="191269"/>
                  <a:pt x="0" y="64577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3015835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5FF46A86-87BF-4894-AA7F-38BD48F24F85}"/>
              </a:ext>
            </a:extLst>
          </p:cNvPr>
          <p:cNvSpPr/>
          <p:nvPr/>
        </p:nvSpPr>
        <p:spPr>
          <a:xfrm>
            <a:off x="2533068" y="3603358"/>
            <a:ext cx="1635975" cy="387456"/>
          </a:xfrm>
          <a:custGeom>
            <a:avLst/>
            <a:gdLst>
              <a:gd name="connsiteX0" fmla="*/ 0 w 1635975"/>
              <a:gd name="connsiteY0" fmla="*/ 64577 h 387456"/>
              <a:gd name="connsiteX1" fmla="*/ 64577 w 1635975"/>
              <a:gd name="connsiteY1" fmla="*/ 0 h 387456"/>
              <a:gd name="connsiteX2" fmla="*/ 521646 w 1635975"/>
              <a:gd name="connsiteY2" fmla="*/ 0 h 387456"/>
              <a:gd name="connsiteX3" fmla="*/ 1054056 w 1635975"/>
              <a:gd name="connsiteY3" fmla="*/ 0 h 387456"/>
              <a:gd name="connsiteX4" fmla="*/ 1571398 w 1635975"/>
              <a:gd name="connsiteY4" fmla="*/ 0 h 387456"/>
              <a:gd name="connsiteX5" fmla="*/ 1635975 w 1635975"/>
              <a:gd name="connsiteY5" fmla="*/ 64577 h 387456"/>
              <a:gd name="connsiteX6" fmla="*/ 1635975 w 1635975"/>
              <a:gd name="connsiteY6" fmla="*/ 322879 h 387456"/>
              <a:gd name="connsiteX7" fmla="*/ 1571398 w 1635975"/>
              <a:gd name="connsiteY7" fmla="*/ 387456 h 387456"/>
              <a:gd name="connsiteX8" fmla="*/ 1038988 w 1635975"/>
              <a:gd name="connsiteY8" fmla="*/ 387456 h 387456"/>
              <a:gd name="connsiteX9" fmla="*/ 566851 w 1635975"/>
              <a:gd name="connsiteY9" fmla="*/ 387456 h 387456"/>
              <a:gd name="connsiteX10" fmla="*/ 64577 w 1635975"/>
              <a:gd name="connsiteY10" fmla="*/ 387456 h 387456"/>
              <a:gd name="connsiteX11" fmla="*/ 0 w 1635975"/>
              <a:gd name="connsiteY11" fmla="*/ 322879 h 387456"/>
              <a:gd name="connsiteX12" fmla="*/ 0 w 1635975"/>
              <a:gd name="connsiteY12" fmla="*/ 64577 h 38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975" h="387456" extrusionOk="0">
                <a:moveTo>
                  <a:pt x="0" y="64577"/>
                </a:moveTo>
                <a:cubicBezTo>
                  <a:pt x="-1351" y="27026"/>
                  <a:pt x="23655" y="6796"/>
                  <a:pt x="64577" y="0"/>
                </a:cubicBezTo>
                <a:cubicBezTo>
                  <a:pt x="206323" y="-33470"/>
                  <a:pt x="346837" y="11325"/>
                  <a:pt x="521646" y="0"/>
                </a:cubicBezTo>
                <a:cubicBezTo>
                  <a:pt x="696455" y="-11325"/>
                  <a:pt x="834461" y="28704"/>
                  <a:pt x="1054056" y="0"/>
                </a:cubicBezTo>
                <a:cubicBezTo>
                  <a:pt x="1273651" y="-28704"/>
                  <a:pt x="1403514" y="6660"/>
                  <a:pt x="1571398" y="0"/>
                </a:cubicBezTo>
                <a:cubicBezTo>
                  <a:pt x="1610626" y="1676"/>
                  <a:pt x="1635163" y="26848"/>
                  <a:pt x="1635975" y="64577"/>
                </a:cubicBezTo>
                <a:cubicBezTo>
                  <a:pt x="1647966" y="151048"/>
                  <a:pt x="1612262" y="262706"/>
                  <a:pt x="1635975" y="322879"/>
                </a:cubicBezTo>
                <a:cubicBezTo>
                  <a:pt x="1635531" y="359154"/>
                  <a:pt x="1612930" y="385602"/>
                  <a:pt x="1571398" y="387456"/>
                </a:cubicBezTo>
                <a:cubicBezTo>
                  <a:pt x="1327533" y="448599"/>
                  <a:pt x="1286985" y="367596"/>
                  <a:pt x="1038988" y="387456"/>
                </a:cubicBezTo>
                <a:cubicBezTo>
                  <a:pt x="790991" y="407316"/>
                  <a:pt x="764279" y="386113"/>
                  <a:pt x="566851" y="387456"/>
                </a:cubicBezTo>
                <a:cubicBezTo>
                  <a:pt x="369423" y="388799"/>
                  <a:pt x="264687" y="334932"/>
                  <a:pt x="64577" y="387456"/>
                </a:cubicBezTo>
                <a:cubicBezTo>
                  <a:pt x="20743" y="387045"/>
                  <a:pt x="-4403" y="350424"/>
                  <a:pt x="0" y="322879"/>
                </a:cubicBezTo>
                <a:cubicBezTo>
                  <a:pt x="-11198" y="227687"/>
                  <a:pt x="22580" y="120818"/>
                  <a:pt x="0" y="64577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05750910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6E7BB6AB-C47E-477A-A8DF-F72B0BB3DF02}"/>
              </a:ext>
            </a:extLst>
          </p:cNvPr>
          <p:cNvSpPr/>
          <p:nvPr/>
        </p:nvSpPr>
        <p:spPr>
          <a:xfrm>
            <a:off x="2533068" y="4696290"/>
            <a:ext cx="1635975" cy="387456"/>
          </a:xfrm>
          <a:custGeom>
            <a:avLst/>
            <a:gdLst>
              <a:gd name="connsiteX0" fmla="*/ 0 w 1635975"/>
              <a:gd name="connsiteY0" fmla="*/ 64577 h 387456"/>
              <a:gd name="connsiteX1" fmla="*/ 64577 w 1635975"/>
              <a:gd name="connsiteY1" fmla="*/ 0 h 387456"/>
              <a:gd name="connsiteX2" fmla="*/ 521646 w 1635975"/>
              <a:gd name="connsiteY2" fmla="*/ 0 h 387456"/>
              <a:gd name="connsiteX3" fmla="*/ 1054056 w 1635975"/>
              <a:gd name="connsiteY3" fmla="*/ 0 h 387456"/>
              <a:gd name="connsiteX4" fmla="*/ 1571398 w 1635975"/>
              <a:gd name="connsiteY4" fmla="*/ 0 h 387456"/>
              <a:gd name="connsiteX5" fmla="*/ 1635975 w 1635975"/>
              <a:gd name="connsiteY5" fmla="*/ 64577 h 387456"/>
              <a:gd name="connsiteX6" fmla="*/ 1635975 w 1635975"/>
              <a:gd name="connsiteY6" fmla="*/ 322879 h 387456"/>
              <a:gd name="connsiteX7" fmla="*/ 1571398 w 1635975"/>
              <a:gd name="connsiteY7" fmla="*/ 387456 h 387456"/>
              <a:gd name="connsiteX8" fmla="*/ 1099261 w 1635975"/>
              <a:gd name="connsiteY8" fmla="*/ 387456 h 387456"/>
              <a:gd name="connsiteX9" fmla="*/ 612055 w 1635975"/>
              <a:gd name="connsiteY9" fmla="*/ 387456 h 387456"/>
              <a:gd name="connsiteX10" fmla="*/ 64577 w 1635975"/>
              <a:gd name="connsiteY10" fmla="*/ 387456 h 387456"/>
              <a:gd name="connsiteX11" fmla="*/ 0 w 1635975"/>
              <a:gd name="connsiteY11" fmla="*/ 322879 h 387456"/>
              <a:gd name="connsiteX12" fmla="*/ 0 w 1635975"/>
              <a:gd name="connsiteY12" fmla="*/ 64577 h 38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975" h="387456" extrusionOk="0">
                <a:moveTo>
                  <a:pt x="0" y="64577"/>
                </a:moveTo>
                <a:cubicBezTo>
                  <a:pt x="6831" y="29510"/>
                  <a:pt x="32849" y="7988"/>
                  <a:pt x="64577" y="0"/>
                </a:cubicBezTo>
                <a:cubicBezTo>
                  <a:pt x="201458" y="-6051"/>
                  <a:pt x="362581" y="6383"/>
                  <a:pt x="521646" y="0"/>
                </a:cubicBezTo>
                <a:cubicBezTo>
                  <a:pt x="680711" y="-6383"/>
                  <a:pt x="789395" y="-9152"/>
                  <a:pt x="1054056" y="0"/>
                </a:cubicBezTo>
                <a:cubicBezTo>
                  <a:pt x="1318717" y="9152"/>
                  <a:pt x="1405539" y="5063"/>
                  <a:pt x="1571398" y="0"/>
                </a:cubicBezTo>
                <a:cubicBezTo>
                  <a:pt x="1601513" y="5274"/>
                  <a:pt x="1639089" y="26689"/>
                  <a:pt x="1635975" y="64577"/>
                </a:cubicBezTo>
                <a:cubicBezTo>
                  <a:pt x="1634822" y="176364"/>
                  <a:pt x="1631206" y="262310"/>
                  <a:pt x="1635975" y="322879"/>
                </a:cubicBezTo>
                <a:cubicBezTo>
                  <a:pt x="1638145" y="360857"/>
                  <a:pt x="1602562" y="387769"/>
                  <a:pt x="1571398" y="387456"/>
                </a:cubicBezTo>
                <a:cubicBezTo>
                  <a:pt x="1435584" y="380252"/>
                  <a:pt x="1200303" y="370767"/>
                  <a:pt x="1099261" y="387456"/>
                </a:cubicBezTo>
                <a:cubicBezTo>
                  <a:pt x="998219" y="404145"/>
                  <a:pt x="747752" y="370113"/>
                  <a:pt x="612055" y="387456"/>
                </a:cubicBezTo>
                <a:cubicBezTo>
                  <a:pt x="476358" y="404799"/>
                  <a:pt x="186102" y="360485"/>
                  <a:pt x="64577" y="387456"/>
                </a:cubicBezTo>
                <a:cubicBezTo>
                  <a:pt x="27447" y="381870"/>
                  <a:pt x="7470" y="353798"/>
                  <a:pt x="0" y="322879"/>
                </a:cubicBezTo>
                <a:cubicBezTo>
                  <a:pt x="-8317" y="260695"/>
                  <a:pt x="4366" y="174749"/>
                  <a:pt x="0" y="64577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14709507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46BFFA1B-AF04-4236-ADC9-FB1DB1AE0EB9}"/>
              </a:ext>
            </a:extLst>
          </p:cNvPr>
          <p:cNvSpPr/>
          <p:nvPr/>
        </p:nvSpPr>
        <p:spPr>
          <a:xfrm>
            <a:off x="2533068" y="5778502"/>
            <a:ext cx="1635975" cy="387456"/>
          </a:xfrm>
          <a:custGeom>
            <a:avLst/>
            <a:gdLst>
              <a:gd name="connsiteX0" fmla="*/ 0 w 1635975"/>
              <a:gd name="connsiteY0" fmla="*/ 64577 h 387456"/>
              <a:gd name="connsiteX1" fmla="*/ 64577 w 1635975"/>
              <a:gd name="connsiteY1" fmla="*/ 0 h 387456"/>
              <a:gd name="connsiteX2" fmla="*/ 596987 w 1635975"/>
              <a:gd name="connsiteY2" fmla="*/ 0 h 387456"/>
              <a:gd name="connsiteX3" fmla="*/ 1084193 w 1635975"/>
              <a:gd name="connsiteY3" fmla="*/ 0 h 387456"/>
              <a:gd name="connsiteX4" fmla="*/ 1571398 w 1635975"/>
              <a:gd name="connsiteY4" fmla="*/ 0 h 387456"/>
              <a:gd name="connsiteX5" fmla="*/ 1635975 w 1635975"/>
              <a:gd name="connsiteY5" fmla="*/ 64577 h 387456"/>
              <a:gd name="connsiteX6" fmla="*/ 1635975 w 1635975"/>
              <a:gd name="connsiteY6" fmla="*/ 322879 h 387456"/>
              <a:gd name="connsiteX7" fmla="*/ 1571398 w 1635975"/>
              <a:gd name="connsiteY7" fmla="*/ 387456 h 387456"/>
              <a:gd name="connsiteX8" fmla="*/ 1099261 w 1635975"/>
              <a:gd name="connsiteY8" fmla="*/ 387456 h 387456"/>
              <a:gd name="connsiteX9" fmla="*/ 627124 w 1635975"/>
              <a:gd name="connsiteY9" fmla="*/ 387456 h 387456"/>
              <a:gd name="connsiteX10" fmla="*/ 64577 w 1635975"/>
              <a:gd name="connsiteY10" fmla="*/ 387456 h 387456"/>
              <a:gd name="connsiteX11" fmla="*/ 0 w 1635975"/>
              <a:gd name="connsiteY11" fmla="*/ 322879 h 387456"/>
              <a:gd name="connsiteX12" fmla="*/ 0 w 1635975"/>
              <a:gd name="connsiteY12" fmla="*/ 64577 h 38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975" h="387456" extrusionOk="0">
                <a:moveTo>
                  <a:pt x="0" y="64577"/>
                </a:moveTo>
                <a:cubicBezTo>
                  <a:pt x="-1426" y="29356"/>
                  <a:pt x="36935" y="-2438"/>
                  <a:pt x="64577" y="0"/>
                </a:cubicBezTo>
                <a:cubicBezTo>
                  <a:pt x="280163" y="-8513"/>
                  <a:pt x="371866" y="-9732"/>
                  <a:pt x="596987" y="0"/>
                </a:cubicBezTo>
                <a:cubicBezTo>
                  <a:pt x="822108" y="9732"/>
                  <a:pt x="885213" y="-23407"/>
                  <a:pt x="1084193" y="0"/>
                </a:cubicBezTo>
                <a:cubicBezTo>
                  <a:pt x="1283173" y="23407"/>
                  <a:pt x="1409964" y="-1157"/>
                  <a:pt x="1571398" y="0"/>
                </a:cubicBezTo>
                <a:cubicBezTo>
                  <a:pt x="1607601" y="1461"/>
                  <a:pt x="1630149" y="29636"/>
                  <a:pt x="1635975" y="64577"/>
                </a:cubicBezTo>
                <a:cubicBezTo>
                  <a:pt x="1632384" y="125769"/>
                  <a:pt x="1632731" y="221393"/>
                  <a:pt x="1635975" y="322879"/>
                </a:cubicBezTo>
                <a:cubicBezTo>
                  <a:pt x="1636405" y="350734"/>
                  <a:pt x="1608035" y="386472"/>
                  <a:pt x="1571398" y="387456"/>
                </a:cubicBezTo>
                <a:cubicBezTo>
                  <a:pt x="1431072" y="407652"/>
                  <a:pt x="1279835" y="404734"/>
                  <a:pt x="1099261" y="387456"/>
                </a:cubicBezTo>
                <a:cubicBezTo>
                  <a:pt x="918687" y="370178"/>
                  <a:pt x="786673" y="402993"/>
                  <a:pt x="627124" y="387456"/>
                </a:cubicBezTo>
                <a:cubicBezTo>
                  <a:pt x="467575" y="371919"/>
                  <a:pt x="258593" y="380663"/>
                  <a:pt x="64577" y="387456"/>
                </a:cubicBezTo>
                <a:cubicBezTo>
                  <a:pt x="34931" y="392481"/>
                  <a:pt x="-1723" y="359441"/>
                  <a:pt x="0" y="322879"/>
                </a:cubicBezTo>
                <a:cubicBezTo>
                  <a:pt x="8253" y="265352"/>
                  <a:pt x="3478" y="191515"/>
                  <a:pt x="0" y="64577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90262479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xmlns="" id="{BBD5BD68-4639-4C1D-88EA-F46D36CEA51C}"/>
              </a:ext>
            </a:extLst>
          </p:cNvPr>
          <p:cNvSpPr/>
          <p:nvPr/>
        </p:nvSpPr>
        <p:spPr>
          <a:xfrm>
            <a:off x="2533068" y="1372106"/>
            <a:ext cx="923054" cy="402149"/>
          </a:xfrm>
          <a:custGeom>
            <a:avLst/>
            <a:gdLst>
              <a:gd name="connsiteX0" fmla="*/ 0 w 923054"/>
              <a:gd name="connsiteY0" fmla="*/ 0 h 402149"/>
              <a:gd name="connsiteX1" fmla="*/ 419454 w 923054"/>
              <a:gd name="connsiteY1" fmla="*/ 0 h 402149"/>
              <a:gd name="connsiteX2" fmla="*/ 856028 w 923054"/>
              <a:gd name="connsiteY2" fmla="*/ 0 h 402149"/>
              <a:gd name="connsiteX3" fmla="*/ 923054 w 923054"/>
              <a:gd name="connsiteY3" fmla="*/ 67026 h 402149"/>
              <a:gd name="connsiteX4" fmla="*/ 923054 w 923054"/>
              <a:gd name="connsiteY4" fmla="*/ 402149 h 402149"/>
              <a:gd name="connsiteX5" fmla="*/ 923054 w 923054"/>
              <a:gd name="connsiteY5" fmla="*/ 402149 h 402149"/>
              <a:gd name="connsiteX6" fmla="*/ 503600 w 923054"/>
              <a:gd name="connsiteY6" fmla="*/ 402149 h 402149"/>
              <a:gd name="connsiteX7" fmla="*/ 67026 w 923054"/>
              <a:gd name="connsiteY7" fmla="*/ 402149 h 402149"/>
              <a:gd name="connsiteX8" fmla="*/ 0 w 923054"/>
              <a:gd name="connsiteY8" fmla="*/ 335123 h 402149"/>
              <a:gd name="connsiteX9" fmla="*/ 0 w 923054"/>
              <a:gd name="connsiteY9" fmla="*/ 0 h 4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054" h="402149" extrusionOk="0">
                <a:moveTo>
                  <a:pt x="0" y="0"/>
                </a:moveTo>
                <a:cubicBezTo>
                  <a:pt x="156698" y="-8170"/>
                  <a:pt x="289347" y="1753"/>
                  <a:pt x="419454" y="0"/>
                </a:cubicBezTo>
                <a:cubicBezTo>
                  <a:pt x="549561" y="-1753"/>
                  <a:pt x="647249" y="1487"/>
                  <a:pt x="856028" y="0"/>
                </a:cubicBezTo>
                <a:cubicBezTo>
                  <a:pt x="894531" y="25780"/>
                  <a:pt x="889728" y="39117"/>
                  <a:pt x="923054" y="67026"/>
                </a:cubicBezTo>
                <a:cubicBezTo>
                  <a:pt x="960223" y="227825"/>
                  <a:pt x="918877" y="272537"/>
                  <a:pt x="923054" y="402149"/>
                </a:cubicBezTo>
                <a:lnTo>
                  <a:pt x="923054" y="402149"/>
                </a:lnTo>
                <a:cubicBezTo>
                  <a:pt x="760593" y="433211"/>
                  <a:pt x="668965" y="383753"/>
                  <a:pt x="503600" y="402149"/>
                </a:cubicBezTo>
                <a:cubicBezTo>
                  <a:pt x="338235" y="420545"/>
                  <a:pt x="169792" y="372412"/>
                  <a:pt x="67026" y="402149"/>
                </a:cubicBezTo>
                <a:cubicBezTo>
                  <a:pt x="38763" y="380327"/>
                  <a:pt x="30829" y="358527"/>
                  <a:pt x="0" y="335123"/>
                </a:cubicBezTo>
                <a:cubicBezTo>
                  <a:pt x="-28274" y="254985"/>
                  <a:pt x="35368" y="118976"/>
                  <a:pt x="0" y="0"/>
                </a:cubicBezTo>
                <a:close/>
              </a:path>
            </a:pathLst>
          </a:custGeom>
          <a:noFill/>
          <a:ln w="22225">
            <a:extLst>
              <a:ext uri="{C807C97D-BFC1-408E-A445-0C87EB9F89A2}">
                <ask:lineSketchStyleProps xmlns:ask="http://schemas.microsoft.com/office/drawing/2018/sketchyshapes" xmlns="" sd="1219033472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59E974-C245-4A44-BF7C-BECA6906A086}"/>
              </a:ext>
            </a:extLst>
          </p:cNvPr>
          <p:cNvSpPr txBox="1"/>
          <p:nvPr/>
        </p:nvSpPr>
        <p:spPr>
          <a:xfrm>
            <a:off x="5672380" y="2569117"/>
            <a:ext cx="27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이미지 크기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DC6AEF8-A869-40AE-B5B1-771F844BAE2B}"/>
              </a:ext>
            </a:extLst>
          </p:cNvPr>
          <p:cNvSpPr txBox="1"/>
          <p:nvPr/>
        </p:nvSpPr>
        <p:spPr>
          <a:xfrm>
            <a:off x="7498597" y="3119797"/>
            <a:ext cx="27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필터 </a:t>
            </a:r>
            <a:r>
              <a:rPr lang="en-US" altLang="ko-KR" dirty="0"/>
              <a:t>64</a:t>
            </a:r>
            <a:r>
              <a:rPr lang="ko-KR" altLang="en-US" dirty="0"/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5380F4-17DF-4DC2-9393-A7E3AAD168D2}"/>
              </a:ext>
            </a:extLst>
          </p:cNvPr>
          <p:cNvSpPr txBox="1"/>
          <p:nvPr/>
        </p:nvSpPr>
        <p:spPr>
          <a:xfrm>
            <a:off x="7625166" y="4188232"/>
            <a:ext cx="27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필터 </a:t>
            </a:r>
            <a:r>
              <a:rPr lang="en-US" altLang="ko-KR" dirty="0"/>
              <a:t>128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610EC5-222A-477C-8E26-E71E39CBEC09}"/>
              </a:ext>
            </a:extLst>
          </p:cNvPr>
          <p:cNvSpPr txBox="1"/>
          <p:nvPr/>
        </p:nvSpPr>
        <p:spPr>
          <a:xfrm>
            <a:off x="7675149" y="5286006"/>
            <a:ext cx="271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필터 </a:t>
            </a:r>
            <a:r>
              <a:rPr lang="en-US" altLang="ko-KR" dirty="0"/>
              <a:t>128</a:t>
            </a:r>
            <a:r>
              <a:rPr lang="ko-KR" altLang="en-US" dirty="0"/>
              <a:t>개</a:t>
            </a: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xmlns="" id="{A9444F34-FE9D-48B7-8EFE-882D215DF889}"/>
              </a:ext>
            </a:extLst>
          </p:cNvPr>
          <p:cNvSpPr/>
          <p:nvPr/>
        </p:nvSpPr>
        <p:spPr>
          <a:xfrm>
            <a:off x="2568689" y="3053567"/>
            <a:ext cx="923054" cy="402149"/>
          </a:xfrm>
          <a:custGeom>
            <a:avLst/>
            <a:gdLst>
              <a:gd name="connsiteX0" fmla="*/ 0 w 923054"/>
              <a:gd name="connsiteY0" fmla="*/ 0 h 402149"/>
              <a:gd name="connsiteX1" fmla="*/ 419454 w 923054"/>
              <a:gd name="connsiteY1" fmla="*/ 0 h 402149"/>
              <a:gd name="connsiteX2" fmla="*/ 856028 w 923054"/>
              <a:gd name="connsiteY2" fmla="*/ 0 h 402149"/>
              <a:gd name="connsiteX3" fmla="*/ 923054 w 923054"/>
              <a:gd name="connsiteY3" fmla="*/ 67026 h 402149"/>
              <a:gd name="connsiteX4" fmla="*/ 923054 w 923054"/>
              <a:gd name="connsiteY4" fmla="*/ 402149 h 402149"/>
              <a:gd name="connsiteX5" fmla="*/ 923054 w 923054"/>
              <a:gd name="connsiteY5" fmla="*/ 402149 h 402149"/>
              <a:gd name="connsiteX6" fmla="*/ 503600 w 923054"/>
              <a:gd name="connsiteY6" fmla="*/ 402149 h 402149"/>
              <a:gd name="connsiteX7" fmla="*/ 67026 w 923054"/>
              <a:gd name="connsiteY7" fmla="*/ 402149 h 402149"/>
              <a:gd name="connsiteX8" fmla="*/ 0 w 923054"/>
              <a:gd name="connsiteY8" fmla="*/ 335123 h 402149"/>
              <a:gd name="connsiteX9" fmla="*/ 0 w 923054"/>
              <a:gd name="connsiteY9" fmla="*/ 0 h 4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054" h="402149" extrusionOk="0">
                <a:moveTo>
                  <a:pt x="0" y="0"/>
                </a:moveTo>
                <a:cubicBezTo>
                  <a:pt x="156698" y="-8170"/>
                  <a:pt x="289347" y="1753"/>
                  <a:pt x="419454" y="0"/>
                </a:cubicBezTo>
                <a:cubicBezTo>
                  <a:pt x="549561" y="-1753"/>
                  <a:pt x="647249" y="1487"/>
                  <a:pt x="856028" y="0"/>
                </a:cubicBezTo>
                <a:cubicBezTo>
                  <a:pt x="894531" y="25780"/>
                  <a:pt x="889728" y="39117"/>
                  <a:pt x="923054" y="67026"/>
                </a:cubicBezTo>
                <a:cubicBezTo>
                  <a:pt x="960223" y="227825"/>
                  <a:pt x="918877" y="272537"/>
                  <a:pt x="923054" y="402149"/>
                </a:cubicBezTo>
                <a:lnTo>
                  <a:pt x="923054" y="402149"/>
                </a:lnTo>
                <a:cubicBezTo>
                  <a:pt x="760593" y="433211"/>
                  <a:pt x="668965" y="383753"/>
                  <a:pt x="503600" y="402149"/>
                </a:cubicBezTo>
                <a:cubicBezTo>
                  <a:pt x="338235" y="420545"/>
                  <a:pt x="169792" y="372412"/>
                  <a:pt x="67026" y="402149"/>
                </a:cubicBezTo>
                <a:cubicBezTo>
                  <a:pt x="38763" y="380327"/>
                  <a:pt x="30829" y="358527"/>
                  <a:pt x="0" y="335123"/>
                </a:cubicBezTo>
                <a:cubicBezTo>
                  <a:pt x="-28274" y="254985"/>
                  <a:pt x="35368" y="118976"/>
                  <a:pt x="0" y="0"/>
                </a:cubicBezTo>
                <a:close/>
              </a:path>
            </a:pathLst>
          </a:custGeom>
          <a:noFill/>
          <a:ln w="22225">
            <a:extLst>
              <a:ext uri="{C807C97D-BFC1-408E-A445-0C87EB9F89A2}">
                <ask:lineSketchStyleProps xmlns:ask="http://schemas.microsoft.com/office/drawing/2018/sketchyshapes" xmlns="" sd="1219033472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xmlns="" id="{897E1788-1371-4F60-9214-607B9046C46D}"/>
              </a:ext>
            </a:extLst>
          </p:cNvPr>
          <p:cNvSpPr/>
          <p:nvPr/>
        </p:nvSpPr>
        <p:spPr>
          <a:xfrm>
            <a:off x="2525615" y="4159694"/>
            <a:ext cx="923054" cy="402149"/>
          </a:xfrm>
          <a:custGeom>
            <a:avLst/>
            <a:gdLst>
              <a:gd name="connsiteX0" fmla="*/ 0 w 923054"/>
              <a:gd name="connsiteY0" fmla="*/ 0 h 402149"/>
              <a:gd name="connsiteX1" fmla="*/ 419454 w 923054"/>
              <a:gd name="connsiteY1" fmla="*/ 0 h 402149"/>
              <a:gd name="connsiteX2" fmla="*/ 856028 w 923054"/>
              <a:gd name="connsiteY2" fmla="*/ 0 h 402149"/>
              <a:gd name="connsiteX3" fmla="*/ 923054 w 923054"/>
              <a:gd name="connsiteY3" fmla="*/ 67026 h 402149"/>
              <a:gd name="connsiteX4" fmla="*/ 923054 w 923054"/>
              <a:gd name="connsiteY4" fmla="*/ 402149 h 402149"/>
              <a:gd name="connsiteX5" fmla="*/ 923054 w 923054"/>
              <a:gd name="connsiteY5" fmla="*/ 402149 h 402149"/>
              <a:gd name="connsiteX6" fmla="*/ 503600 w 923054"/>
              <a:gd name="connsiteY6" fmla="*/ 402149 h 402149"/>
              <a:gd name="connsiteX7" fmla="*/ 67026 w 923054"/>
              <a:gd name="connsiteY7" fmla="*/ 402149 h 402149"/>
              <a:gd name="connsiteX8" fmla="*/ 0 w 923054"/>
              <a:gd name="connsiteY8" fmla="*/ 335123 h 402149"/>
              <a:gd name="connsiteX9" fmla="*/ 0 w 923054"/>
              <a:gd name="connsiteY9" fmla="*/ 0 h 4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054" h="402149" extrusionOk="0">
                <a:moveTo>
                  <a:pt x="0" y="0"/>
                </a:moveTo>
                <a:cubicBezTo>
                  <a:pt x="156698" y="-8170"/>
                  <a:pt x="289347" y="1753"/>
                  <a:pt x="419454" y="0"/>
                </a:cubicBezTo>
                <a:cubicBezTo>
                  <a:pt x="549561" y="-1753"/>
                  <a:pt x="647249" y="1487"/>
                  <a:pt x="856028" y="0"/>
                </a:cubicBezTo>
                <a:cubicBezTo>
                  <a:pt x="894531" y="25780"/>
                  <a:pt x="889728" y="39117"/>
                  <a:pt x="923054" y="67026"/>
                </a:cubicBezTo>
                <a:cubicBezTo>
                  <a:pt x="960223" y="227825"/>
                  <a:pt x="918877" y="272537"/>
                  <a:pt x="923054" y="402149"/>
                </a:cubicBezTo>
                <a:lnTo>
                  <a:pt x="923054" y="402149"/>
                </a:lnTo>
                <a:cubicBezTo>
                  <a:pt x="760593" y="433211"/>
                  <a:pt x="668965" y="383753"/>
                  <a:pt x="503600" y="402149"/>
                </a:cubicBezTo>
                <a:cubicBezTo>
                  <a:pt x="338235" y="420545"/>
                  <a:pt x="169792" y="372412"/>
                  <a:pt x="67026" y="402149"/>
                </a:cubicBezTo>
                <a:cubicBezTo>
                  <a:pt x="38763" y="380327"/>
                  <a:pt x="30829" y="358527"/>
                  <a:pt x="0" y="335123"/>
                </a:cubicBezTo>
                <a:cubicBezTo>
                  <a:pt x="-28274" y="254985"/>
                  <a:pt x="35368" y="118976"/>
                  <a:pt x="0" y="0"/>
                </a:cubicBezTo>
                <a:close/>
              </a:path>
            </a:pathLst>
          </a:custGeom>
          <a:noFill/>
          <a:ln w="22225">
            <a:extLst>
              <a:ext uri="{C807C97D-BFC1-408E-A445-0C87EB9F89A2}">
                <ask:lineSketchStyleProps xmlns:ask="http://schemas.microsoft.com/office/drawing/2018/sketchyshapes" xmlns="" sd="1219033472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xmlns="" id="{431739FC-130A-4E2F-BE00-93E6F848F475}"/>
              </a:ext>
            </a:extLst>
          </p:cNvPr>
          <p:cNvSpPr/>
          <p:nvPr/>
        </p:nvSpPr>
        <p:spPr>
          <a:xfrm>
            <a:off x="2568689" y="5230049"/>
            <a:ext cx="923054" cy="402149"/>
          </a:xfrm>
          <a:custGeom>
            <a:avLst/>
            <a:gdLst>
              <a:gd name="connsiteX0" fmla="*/ 0 w 923054"/>
              <a:gd name="connsiteY0" fmla="*/ 0 h 402149"/>
              <a:gd name="connsiteX1" fmla="*/ 419454 w 923054"/>
              <a:gd name="connsiteY1" fmla="*/ 0 h 402149"/>
              <a:gd name="connsiteX2" fmla="*/ 856028 w 923054"/>
              <a:gd name="connsiteY2" fmla="*/ 0 h 402149"/>
              <a:gd name="connsiteX3" fmla="*/ 923054 w 923054"/>
              <a:gd name="connsiteY3" fmla="*/ 67026 h 402149"/>
              <a:gd name="connsiteX4" fmla="*/ 923054 w 923054"/>
              <a:gd name="connsiteY4" fmla="*/ 402149 h 402149"/>
              <a:gd name="connsiteX5" fmla="*/ 923054 w 923054"/>
              <a:gd name="connsiteY5" fmla="*/ 402149 h 402149"/>
              <a:gd name="connsiteX6" fmla="*/ 503600 w 923054"/>
              <a:gd name="connsiteY6" fmla="*/ 402149 h 402149"/>
              <a:gd name="connsiteX7" fmla="*/ 67026 w 923054"/>
              <a:gd name="connsiteY7" fmla="*/ 402149 h 402149"/>
              <a:gd name="connsiteX8" fmla="*/ 0 w 923054"/>
              <a:gd name="connsiteY8" fmla="*/ 335123 h 402149"/>
              <a:gd name="connsiteX9" fmla="*/ 0 w 923054"/>
              <a:gd name="connsiteY9" fmla="*/ 0 h 4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054" h="402149" extrusionOk="0">
                <a:moveTo>
                  <a:pt x="0" y="0"/>
                </a:moveTo>
                <a:cubicBezTo>
                  <a:pt x="156698" y="-8170"/>
                  <a:pt x="289347" y="1753"/>
                  <a:pt x="419454" y="0"/>
                </a:cubicBezTo>
                <a:cubicBezTo>
                  <a:pt x="549561" y="-1753"/>
                  <a:pt x="647249" y="1487"/>
                  <a:pt x="856028" y="0"/>
                </a:cubicBezTo>
                <a:cubicBezTo>
                  <a:pt x="894531" y="25780"/>
                  <a:pt x="889728" y="39117"/>
                  <a:pt x="923054" y="67026"/>
                </a:cubicBezTo>
                <a:cubicBezTo>
                  <a:pt x="960223" y="227825"/>
                  <a:pt x="918877" y="272537"/>
                  <a:pt x="923054" y="402149"/>
                </a:cubicBezTo>
                <a:lnTo>
                  <a:pt x="923054" y="402149"/>
                </a:lnTo>
                <a:cubicBezTo>
                  <a:pt x="760593" y="433211"/>
                  <a:pt x="668965" y="383753"/>
                  <a:pt x="503600" y="402149"/>
                </a:cubicBezTo>
                <a:cubicBezTo>
                  <a:pt x="338235" y="420545"/>
                  <a:pt x="169792" y="372412"/>
                  <a:pt x="67026" y="402149"/>
                </a:cubicBezTo>
                <a:cubicBezTo>
                  <a:pt x="38763" y="380327"/>
                  <a:pt x="30829" y="358527"/>
                  <a:pt x="0" y="335123"/>
                </a:cubicBezTo>
                <a:cubicBezTo>
                  <a:pt x="-28274" y="254985"/>
                  <a:pt x="35368" y="118976"/>
                  <a:pt x="0" y="0"/>
                </a:cubicBezTo>
                <a:close/>
              </a:path>
            </a:pathLst>
          </a:custGeom>
          <a:noFill/>
          <a:ln w="22225">
            <a:extLst>
              <a:ext uri="{C807C97D-BFC1-408E-A445-0C87EB9F89A2}">
                <ask:lineSketchStyleProps xmlns:ask="http://schemas.microsoft.com/office/drawing/2018/sketchyshapes" xmlns="" sd="1219033472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9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5.2.3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네트워크 구성하기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BE28901D-A543-422C-A2E7-B247CA6AE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8" y="2156383"/>
            <a:ext cx="8714618" cy="1461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layers.Flatten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7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layers.Dropout</a:t>
            </a:r>
            <a:r>
              <a:rPr lang="en-US" altLang="ko-KR" sz="1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(0.5)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957F2B-FF08-4C85-878E-D2966DFB33A5}"/>
              </a:ext>
            </a:extLst>
          </p:cNvPr>
          <p:cNvSpPr txBox="1"/>
          <p:nvPr/>
        </p:nvSpPr>
        <p:spPr>
          <a:xfrm>
            <a:off x="974586" y="1698520"/>
            <a:ext cx="614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</a:rPr>
              <a:t>완전 연결 층 </a:t>
            </a:r>
            <a:r>
              <a:rPr lang="en-US" altLang="ko-KR" sz="2400" dirty="0">
                <a:solidFill>
                  <a:schemeClr val="bg1"/>
                </a:solidFill>
              </a:rPr>
              <a:t>(Fully Connected)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F19E5D2-ABAA-415A-A75D-B285172043B2}"/>
              </a:ext>
            </a:extLst>
          </p:cNvPr>
          <p:cNvSpPr txBox="1"/>
          <p:nvPr/>
        </p:nvSpPr>
        <p:spPr>
          <a:xfrm>
            <a:off x="5470901" y="2202549"/>
            <a:ext cx="2386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# 3D -&gt; 1D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7E7E1C-DA29-4245-805B-CB612C0C1E26}"/>
              </a:ext>
            </a:extLst>
          </p:cNvPr>
          <p:cNvSpPr txBox="1"/>
          <p:nvPr/>
        </p:nvSpPr>
        <p:spPr>
          <a:xfrm>
            <a:off x="4564250" y="3614520"/>
            <a:ext cx="6927742" cy="196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bg1"/>
                </a:solidFill>
              </a:rPr>
              <a:t>두개의 </a:t>
            </a:r>
            <a:r>
              <a:rPr lang="en-US" altLang="ko-KR" sz="2100" dirty="0">
                <a:solidFill>
                  <a:schemeClr val="bg1"/>
                </a:solidFill>
              </a:rPr>
              <a:t>Dense</a:t>
            </a:r>
            <a:r>
              <a:rPr lang="ko-KR" altLang="en-US" sz="2100" dirty="0">
                <a:solidFill>
                  <a:schemeClr val="bg1"/>
                </a:solidFill>
              </a:rPr>
              <a:t>층 생성</a:t>
            </a:r>
            <a:endParaRPr lang="en-US" altLang="ko-KR" sz="2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bg1"/>
                </a:solidFill>
              </a:rPr>
              <a:t>활성화함수 </a:t>
            </a:r>
            <a:r>
              <a:rPr lang="en-US" altLang="ko-KR" sz="2100" dirty="0" err="1">
                <a:solidFill>
                  <a:schemeClr val="bg1"/>
                </a:solidFill>
              </a:rPr>
              <a:t>relu</a:t>
            </a:r>
            <a:r>
              <a:rPr lang="ko-KR" altLang="en-US" sz="2100" dirty="0">
                <a:solidFill>
                  <a:schemeClr val="bg1"/>
                </a:solidFill>
              </a:rPr>
              <a:t>인 </a:t>
            </a:r>
            <a:r>
              <a:rPr lang="en-US" altLang="ko-KR" sz="2100" dirty="0">
                <a:solidFill>
                  <a:schemeClr val="bg1"/>
                </a:solidFill>
              </a:rPr>
              <a:t>512</a:t>
            </a:r>
            <a:r>
              <a:rPr lang="ko-KR" altLang="en-US" sz="2100" dirty="0">
                <a:solidFill>
                  <a:schemeClr val="bg1"/>
                </a:solidFill>
              </a:rPr>
              <a:t>개의 노드로 구성된 층</a:t>
            </a:r>
            <a:endParaRPr lang="en-US" altLang="ko-KR" sz="2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bg1"/>
                </a:solidFill>
              </a:rPr>
              <a:t>이진</a:t>
            </a:r>
            <a:r>
              <a:rPr lang="en-US" altLang="ko-KR" sz="2100" dirty="0">
                <a:solidFill>
                  <a:schemeClr val="bg1"/>
                </a:solidFill>
              </a:rPr>
              <a:t> </a:t>
            </a:r>
            <a:r>
              <a:rPr lang="ko-KR" altLang="en-US" sz="2100" dirty="0">
                <a:solidFill>
                  <a:schemeClr val="bg1"/>
                </a:solidFill>
              </a:rPr>
              <a:t>분류 문제 </a:t>
            </a:r>
            <a:r>
              <a:rPr lang="en-US" altLang="ko-KR" sz="2100" dirty="0">
                <a:solidFill>
                  <a:schemeClr val="bg1"/>
                </a:solidFill>
              </a:rPr>
              <a:t>-&gt; </a:t>
            </a:r>
            <a:r>
              <a:rPr lang="ko-KR" altLang="en-US" sz="2100" dirty="0" err="1">
                <a:solidFill>
                  <a:schemeClr val="bg1"/>
                </a:solidFill>
              </a:rPr>
              <a:t>하나의유닛</a:t>
            </a:r>
            <a:r>
              <a:rPr lang="en-US" altLang="ko-KR" sz="2100" dirty="0">
                <a:solidFill>
                  <a:schemeClr val="bg1"/>
                </a:solidFill>
              </a:rPr>
              <a:t>,(</a:t>
            </a:r>
            <a:r>
              <a:rPr lang="ko-KR" altLang="en-US" sz="2100" dirty="0">
                <a:solidFill>
                  <a:schemeClr val="bg1"/>
                </a:solidFill>
              </a:rPr>
              <a:t>한 클래스에 대한 확률</a:t>
            </a:r>
            <a:r>
              <a:rPr lang="en-US" altLang="ko-KR" sz="2100" dirty="0">
                <a:solidFill>
                  <a:schemeClr val="bg1"/>
                </a:solidFill>
              </a:rPr>
              <a:t>)                  		    sigmoid</a:t>
            </a:r>
          </a:p>
        </p:txBody>
      </p:sp>
      <p:sp>
        <p:nvSpPr>
          <p:cNvPr id="13" name="실행 단추: 비어 있음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4A7AC603-1440-4C20-B231-A571A1A50071}"/>
              </a:ext>
            </a:extLst>
          </p:cNvPr>
          <p:cNvSpPr/>
          <p:nvPr/>
        </p:nvSpPr>
        <p:spPr>
          <a:xfrm>
            <a:off x="4042149" y="330547"/>
            <a:ext cx="666427" cy="63142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0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ko-KR" altLang="en-US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824E62-D04B-4903-98EA-C75189C6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702904"/>
            <a:ext cx="9906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C3291D-0ED9-45EE-AA7E-80711ED9BA51}"/>
              </a:ext>
            </a:extLst>
          </p:cNvPr>
          <p:cNvSpPr txBox="1"/>
          <p:nvPr/>
        </p:nvSpPr>
        <p:spPr>
          <a:xfrm>
            <a:off x="1310578" y="5342328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</a:rPr>
              <a:t> 신경망의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CDA2AD-6DB6-4E5A-917A-60A0B0C5B85B}"/>
              </a:ext>
            </a:extLst>
          </p:cNvPr>
          <p:cNvSpPr txBox="1"/>
          <p:nvPr/>
        </p:nvSpPr>
        <p:spPr>
          <a:xfrm>
            <a:off x="2756452" y="468187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Conv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141754-0BF6-4C6D-9E67-880F030291AC}"/>
              </a:ext>
            </a:extLst>
          </p:cNvPr>
          <p:cNvSpPr txBox="1"/>
          <p:nvPr/>
        </p:nvSpPr>
        <p:spPr>
          <a:xfrm>
            <a:off x="7109791" y="47064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Conv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BA9194-259F-46C1-A0C1-6BB3C10B9BD6}"/>
              </a:ext>
            </a:extLst>
          </p:cNvPr>
          <p:cNvSpPr txBox="1"/>
          <p:nvPr/>
        </p:nvSpPr>
        <p:spPr>
          <a:xfrm>
            <a:off x="5513043" y="4694162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Pooling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E98BEC0-3BB5-427F-ADD5-820B0945FDC8}"/>
              </a:ext>
            </a:extLst>
          </p:cNvPr>
          <p:cNvSpPr txBox="1"/>
          <p:nvPr/>
        </p:nvSpPr>
        <p:spPr>
          <a:xfrm>
            <a:off x="3658262" y="977193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특성맵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>
                <a:solidFill>
                  <a:srgbClr val="FFFF00"/>
                </a:solidFill>
              </a:rPr>
              <a:t>필터 뭉치</a:t>
            </a:r>
            <a:r>
              <a:rPr lang="en-US" altLang="ko-KR" dirty="0">
                <a:solidFill>
                  <a:srgbClr val="FFFF00"/>
                </a:solidFill>
              </a:rPr>
              <a:t>(?)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8C0EE0A-9EA4-4AA3-8396-AC70E0077774}"/>
              </a:ext>
            </a:extLst>
          </p:cNvPr>
          <p:cNvSpPr txBox="1"/>
          <p:nvPr/>
        </p:nvSpPr>
        <p:spPr>
          <a:xfrm>
            <a:off x="9990152" y="506349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Flatten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D8E9A3-8160-4A29-BF21-2D8374AD81A2}"/>
              </a:ext>
            </a:extLst>
          </p:cNvPr>
          <p:cNvSpPr txBox="1"/>
          <p:nvPr/>
        </p:nvSpPr>
        <p:spPr>
          <a:xfrm>
            <a:off x="9881789" y="47780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완전연결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4D0996-C3E3-4E39-A26C-0C622ED0DBA1}"/>
              </a:ext>
            </a:extLst>
          </p:cNvPr>
          <p:cNvSpPr txBox="1"/>
          <p:nvPr/>
        </p:nvSpPr>
        <p:spPr>
          <a:xfrm>
            <a:off x="5662923" y="1300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특성맵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415DFA1-76FC-457C-A5B2-2BFBB7478CF8}"/>
              </a:ext>
            </a:extLst>
          </p:cNvPr>
          <p:cNvSpPr txBox="1"/>
          <p:nvPr/>
        </p:nvSpPr>
        <p:spPr>
          <a:xfrm>
            <a:off x="6671209" y="1300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특성맵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135F063-D6D3-44AC-99B6-8B8AD1350033}"/>
              </a:ext>
            </a:extLst>
          </p:cNvPr>
          <p:cNvSpPr txBox="1"/>
          <p:nvPr/>
        </p:nvSpPr>
        <p:spPr>
          <a:xfrm>
            <a:off x="7823448" y="12755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특성맵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2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015869" y="5650141"/>
            <a:ext cx="298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5.2.3 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네트워크 구성하기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81" y="5117258"/>
            <a:ext cx="532883" cy="532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AD6534-6EE3-4B3D-BD75-D3D18C1EE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77"/>
          <a:stretch/>
        </p:blipFill>
        <p:spPr>
          <a:xfrm>
            <a:off x="193936" y="246768"/>
            <a:ext cx="7136762" cy="71073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5B9C974-26B7-4647-B235-7F28EBD98A75}"/>
              </a:ext>
            </a:extLst>
          </p:cNvPr>
          <p:cNvSpPr/>
          <p:nvPr/>
        </p:nvSpPr>
        <p:spPr>
          <a:xfrm>
            <a:off x="8174238" y="383371"/>
            <a:ext cx="368562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9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90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input_shape</a:t>
            </a:r>
            <a:r>
              <a:rPr lang="ko-KR" altLang="ko-KR" sz="19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=(150, 150, 3)</a:t>
            </a:r>
            <a:endParaRPr lang="ko-KR" alt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0FDF90F-253D-4FE2-AE7A-5B2D04A74F26}"/>
              </a:ext>
            </a:extLst>
          </p:cNvPr>
          <p:cNvSpPr/>
          <p:nvPr/>
        </p:nvSpPr>
        <p:spPr>
          <a:xfrm>
            <a:off x="4653187" y="4959778"/>
            <a:ext cx="1442813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= 7*7*128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902AE895-7866-484C-B298-BA275F1A0E5E}"/>
              </a:ext>
            </a:extLst>
          </p:cNvPr>
          <p:cNvSpPr/>
          <p:nvPr/>
        </p:nvSpPr>
        <p:spPr>
          <a:xfrm>
            <a:off x="1990629" y="1162375"/>
            <a:ext cx="1326010" cy="495944"/>
          </a:xfrm>
          <a:custGeom>
            <a:avLst/>
            <a:gdLst>
              <a:gd name="connsiteX0" fmla="*/ 0 w 1326010"/>
              <a:gd name="connsiteY0" fmla="*/ 82659 h 495944"/>
              <a:gd name="connsiteX1" fmla="*/ 82659 w 1326010"/>
              <a:gd name="connsiteY1" fmla="*/ 0 h 495944"/>
              <a:gd name="connsiteX2" fmla="*/ 639791 w 1326010"/>
              <a:gd name="connsiteY2" fmla="*/ 0 h 495944"/>
              <a:gd name="connsiteX3" fmla="*/ 1243351 w 1326010"/>
              <a:gd name="connsiteY3" fmla="*/ 0 h 495944"/>
              <a:gd name="connsiteX4" fmla="*/ 1326010 w 1326010"/>
              <a:gd name="connsiteY4" fmla="*/ 82659 h 495944"/>
              <a:gd name="connsiteX5" fmla="*/ 1326010 w 1326010"/>
              <a:gd name="connsiteY5" fmla="*/ 413285 h 495944"/>
              <a:gd name="connsiteX6" fmla="*/ 1243351 w 1326010"/>
              <a:gd name="connsiteY6" fmla="*/ 495944 h 495944"/>
              <a:gd name="connsiteX7" fmla="*/ 663005 w 1326010"/>
              <a:gd name="connsiteY7" fmla="*/ 495944 h 495944"/>
              <a:gd name="connsiteX8" fmla="*/ 82659 w 1326010"/>
              <a:gd name="connsiteY8" fmla="*/ 495944 h 495944"/>
              <a:gd name="connsiteX9" fmla="*/ 0 w 1326010"/>
              <a:gd name="connsiteY9" fmla="*/ 413285 h 495944"/>
              <a:gd name="connsiteX10" fmla="*/ 0 w 1326010"/>
              <a:gd name="connsiteY10" fmla="*/ 82659 h 4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6010" h="495944" extrusionOk="0">
                <a:moveTo>
                  <a:pt x="0" y="82659"/>
                </a:moveTo>
                <a:cubicBezTo>
                  <a:pt x="4245" y="39549"/>
                  <a:pt x="45803" y="-1117"/>
                  <a:pt x="82659" y="0"/>
                </a:cubicBezTo>
                <a:cubicBezTo>
                  <a:pt x="215758" y="-25527"/>
                  <a:pt x="390747" y="52608"/>
                  <a:pt x="639791" y="0"/>
                </a:cubicBezTo>
                <a:cubicBezTo>
                  <a:pt x="888835" y="-52608"/>
                  <a:pt x="1102825" y="52238"/>
                  <a:pt x="1243351" y="0"/>
                </a:cubicBezTo>
                <a:cubicBezTo>
                  <a:pt x="1285717" y="1963"/>
                  <a:pt x="1330817" y="38222"/>
                  <a:pt x="1326010" y="82659"/>
                </a:cubicBezTo>
                <a:cubicBezTo>
                  <a:pt x="1361972" y="218854"/>
                  <a:pt x="1319294" y="249702"/>
                  <a:pt x="1326010" y="413285"/>
                </a:cubicBezTo>
                <a:cubicBezTo>
                  <a:pt x="1334089" y="456158"/>
                  <a:pt x="1294739" y="499749"/>
                  <a:pt x="1243351" y="495944"/>
                </a:cubicBezTo>
                <a:cubicBezTo>
                  <a:pt x="1077010" y="541530"/>
                  <a:pt x="781486" y="490524"/>
                  <a:pt x="663005" y="495944"/>
                </a:cubicBezTo>
                <a:cubicBezTo>
                  <a:pt x="544524" y="501364"/>
                  <a:pt x="217491" y="426381"/>
                  <a:pt x="82659" y="495944"/>
                </a:cubicBezTo>
                <a:cubicBezTo>
                  <a:pt x="47050" y="500228"/>
                  <a:pt x="4407" y="467958"/>
                  <a:pt x="0" y="413285"/>
                </a:cubicBezTo>
                <a:cubicBezTo>
                  <a:pt x="-26286" y="335228"/>
                  <a:pt x="24288" y="163827"/>
                  <a:pt x="0" y="8265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3015835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D5C82E9-A04A-4945-BDFE-FE62C386FF58}"/>
              </a:ext>
            </a:extLst>
          </p:cNvPr>
          <p:cNvSpPr/>
          <p:nvPr/>
        </p:nvSpPr>
        <p:spPr>
          <a:xfrm>
            <a:off x="1990629" y="2126886"/>
            <a:ext cx="1326010" cy="495944"/>
          </a:xfrm>
          <a:custGeom>
            <a:avLst/>
            <a:gdLst>
              <a:gd name="connsiteX0" fmla="*/ 0 w 1326010"/>
              <a:gd name="connsiteY0" fmla="*/ 82659 h 495944"/>
              <a:gd name="connsiteX1" fmla="*/ 82659 w 1326010"/>
              <a:gd name="connsiteY1" fmla="*/ 0 h 495944"/>
              <a:gd name="connsiteX2" fmla="*/ 639791 w 1326010"/>
              <a:gd name="connsiteY2" fmla="*/ 0 h 495944"/>
              <a:gd name="connsiteX3" fmla="*/ 1243351 w 1326010"/>
              <a:gd name="connsiteY3" fmla="*/ 0 h 495944"/>
              <a:gd name="connsiteX4" fmla="*/ 1326010 w 1326010"/>
              <a:gd name="connsiteY4" fmla="*/ 82659 h 495944"/>
              <a:gd name="connsiteX5" fmla="*/ 1326010 w 1326010"/>
              <a:gd name="connsiteY5" fmla="*/ 413285 h 495944"/>
              <a:gd name="connsiteX6" fmla="*/ 1243351 w 1326010"/>
              <a:gd name="connsiteY6" fmla="*/ 495944 h 495944"/>
              <a:gd name="connsiteX7" fmla="*/ 663005 w 1326010"/>
              <a:gd name="connsiteY7" fmla="*/ 495944 h 495944"/>
              <a:gd name="connsiteX8" fmla="*/ 82659 w 1326010"/>
              <a:gd name="connsiteY8" fmla="*/ 495944 h 495944"/>
              <a:gd name="connsiteX9" fmla="*/ 0 w 1326010"/>
              <a:gd name="connsiteY9" fmla="*/ 413285 h 495944"/>
              <a:gd name="connsiteX10" fmla="*/ 0 w 1326010"/>
              <a:gd name="connsiteY10" fmla="*/ 82659 h 4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6010" h="495944" extrusionOk="0">
                <a:moveTo>
                  <a:pt x="0" y="82659"/>
                </a:moveTo>
                <a:cubicBezTo>
                  <a:pt x="4245" y="39549"/>
                  <a:pt x="45803" y="-1117"/>
                  <a:pt x="82659" y="0"/>
                </a:cubicBezTo>
                <a:cubicBezTo>
                  <a:pt x="215758" y="-25527"/>
                  <a:pt x="390747" y="52608"/>
                  <a:pt x="639791" y="0"/>
                </a:cubicBezTo>
                <a:cubicBezTo>
                  <a:pt x="888835" y="-52608"/>
                  <a:pt x="1102825" y="52238"/>
                  <a:pt x="1243351" y="0"/>
                </a:cubicBezTo>
                <a:cubicBezTo>
                  <a:pt x="1285717" y="1963"/>
                  <a:pt x="1330817" y="38222"/>
                  <a:pt x="1326010" y="82659"/>
                </a:cubicBezTo>
                <a:cubicBezTo>
                  <a:pt x="1361972" y="218854"/>
                  <a:pt x="1319294" y="249702"/>
                  <a:pt x="1326010" y="413285"/>
                </a:cubicBezTo>
                <a:cubicBezTo>
                  <a:pt x="1334089" y="456158"/>
                  <a:pt x="1294739" y="499749"/>
                  <a:pt x="1243351" y="495944"/>
                </a:cubicBezTo>
                <a:cubicBezTo>
                  <a:pt x="1077010" y="541530"/>
                  <a:pt x="781486" y="490524"/>
                  <a:pt x="663005" y="495944"/>
                </a:cubicBezTo>
                <a:cubicBezTo>
                  <a:pt x="544524" y="501364"/>
                  <a:pt x="217491" y="426381"/>
                  <a:pt x="82659" y="495944"/>
                </a:cubicBezTo>
                <a:cubicBezTo>
                  <a:pt x="47050" y="500228"/>
                  <a:pt x="4407" y="467958"/>
                  <a:pt x="0" y="413285"/>
                </a:cubicBezTo>
                <a:cubicBezTo>
                  <a:pt x="-26286" y="335228"/>
                  <a:pt x="24288" y="163827"/>
                  <a:pt x="0" y="8265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3015835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D3DC8C10-A3B8-4A48-BEFE-ADF338DEB86E}"/>
              </a:ext>
            </a:extLst>
          </p:cNvPr>
          <p:cNvSpPr/>
          <p:nvPr/>
        </p:nvSpPr>
        <p:spPr>
          <a:xfrm>
            <a:off x="1990629" y="3146759"/>
            <a:ext cx="1326010" cy="495944"/>
          </a:xfrm>
          <a:custGeom>
            <a:avLst/>
            <a:gdLst>
              <a:gd name="connsiteX0" fmla="*/ 0 w 1326010"/>
              <a:gd name="connsiteY0" fmla="*/ 82659 h 495944"/>
              <a:gd name="connsiteX1" fmla="*/ 82659 w 1326010"/>
              <a:gd name="connsiteY1" fmla="*/ 0 h 495944"/>
              <a:gd name="connsiteX2" fmla="*/ 639791 w 1326010"/>
              <a:gd name="connsiteY2" fmla="*/ 0 h 495944"/>
              <a:gd name="connsiteX3" fmla="*/ 1243351 w 1326010"/>
              <a:gd name="connsiteY3" fmla="*/ 0 h 495944"/>
              <a:gd name="connsiteX4" fmla="*/ 1326010 w 1326010"/>
              <a:gd name="connsiteY4" fmla="*/ 82659 h 495944"/>
              <a:gd name="connsiteX5" fmla="*/ 1326010 w 1326010"/>
              <a:gd name="connsiteY5" fmla="*/ 413285 h 495944"/>
              <a:gd name="connsiteX6" fmla="*/ 1243351 w 1326010"/>
              <a:gd name="connsiteY6" fmla="*/ 495944 h 495944"/>
              <a:gd name="connsiteX7" fmla="*/ 663005 w 1326010"/>
              <a:gd name="connsiteY7" fmla="*/ 495944 h 495944"/>
              <a:gd name="connsiteX8" fmla="*/ 82659 w 1326010"/>
              <a:gd name="connsiteY8" fmla="*/ 495944 h 495944"/>
              <a:gd name="connsiteX9" fmla="*/ 0 w 1326010"/>
              <a:gd name="connsiteY9" fmla="*/ 413285 h 495944"/>
              <a:gd name="connsiteX10" fmla="*/ 0 w 1326010"/>
              <a:gd name="connsiteY10" fmla="*/ 82659 h 4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6010" h="495944" extrusionOk="0">
                <a:moveTo>
                  <a:pt x="0" y="82659"/>
                </a:moveTo>
                <a:cubicBezTo>
                  <a:pt x="4245" y="39549"/>
                  <a:pt x="45803" y="-1117"/>
                  <a:pt x="82659" y="0"/>
                </a:cubicBezTo>
                <a:cubicBezTo>
                  <a:pt x="215758" y="-25527"/>
                  <a:pt x="390747" y="52608"/>
                  <a:pt x="639791" y="0"/>
                </a:cubicBezTo>
                <a:cubicBezTo>
                  <a:pt x="888835" y="-52608"/>
                  <a:pt x="1102825" y="52238"/>
                  <a:pt x="1243351" y="0"/>
                </a:cubicBezTo>
                <a:cubicBezTo>
                  <a:pt x="1285717" y="1963"/>
                  <a:pt x="1330817" y="38222"/>
                  <a:pt x="1326010" y="82659"/>
                </a:cubicBezTo>
                <a:cubicBezTo>
                  <a:pt x="1361972" y="218854"/>
                  <a:pt x="1319294" y="249702"/>
                  <a:pt x="1326010" y="413285"/>
                </a:cubicBezTo>
                <a:cubicBezTo>
                  <a:pt x="1334089" y="456158"/>
                  <a:pt x="1294739" y="499749"/>
                  <a:pt x="1243351" y="495944"/>
                </a:cubicBezTo>
                <a:cubicBezTo>
                  <a:pt x="1077010" y="541530"/>
                  <a:pt x="781486" y="490524"/>
                  <a:pt x="663005" y="495944"/>
                </a:cubicBezTo>
                <a:cubicBezTo>
                  <a:pt x="544524" y="501364"/>
                  <a:pt x="217491" y="426381"/>
                  <a:pt x="82659" y="495944"/>
                </a:cubicBezTo>
                <a:cubicBezTo>
                  <a:pt x="47050" y="500228"/>
                  <a:pt x="4407" y="467958"/>
                  <a:pt x="0" y="413285"/>
                </a:cubicBezTo>
                <a:cubicBezTo>
                  <a:pt x="-26286" y="335228"/>
                  <a:pt x="24288" y="163827"/>
                  <a:pt x="0" y="8265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3015835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4F71E20-E6FD-4F55-8508-632CAB9925A1}"/>
              </a:ext>
            </a:extLst>
          </p:cNvPr>
          <p:cNvSpPr/>
          <p:nvPr/>
        </p:nvSpPr>
        <p:spPr>
          <a:xfrm>
            <a:off x="1990629" y="4287283"/>
            <a:ext cx="1326010" cy="495944"/>
          </a:xfrm>
          <a:custGeom>
            <a:avLst/>
            <a:gdLst>
              <a:gd name="connsiteX0" fmla="*/ 0 w 1326010"/>
              <a:gd name="connsiteY0" fmla="*/ 82659 h 495944"/>
              <a:gd name="connsiteX1" fmla="*/ 82659 w 1326010"/>
              <a:gd name="connsiteY1" fmla="*/ 0 h 495944"/>
              <a:gd name="connsiteX2" fmla="*/ 639791 w 1326010"/>
              <a:gd name="connsiteY2" fmla="*/ 0 h 495944"/>
              <a:gd name="connsiteX3" fmla="*/ 1243351 w 1326010"/>
              <a:gd name="connsiteY3" fmla="*/ 0 h 495944"/>
              <a:gd name="connsiteX4" fmla="*/ 1326010 w 1326010"/>
              <a:gd name="connsiteY4" fmla="*/ 82659 h 495944"/>
              <a:gd name="connsiteX5" fmla="*/ 1326010 w 1326010"/>
              <a:gd name="connsiteY5" fmla="*/ 413285 h 495944"/>
              <a:gd name="connsiteX6" fmla="*/ 1243351 w 1326010"/>
              <a:gd name="connsiteY6" fmla="*/ 495944 h 495944"/>
              <a:gd name="connsiteX7" fmla="*/ 663005 w 1326010"/>
              <a:gd name="connsiteY7" fmla="*/ 495944 h 495944"/>
              <a:gd name="connsiteX8" fmla="*/ 82659 w 1326010"/>
              <a:gd name="connsiteY8" fmla="*/ 495944 h 495944"/>
              <a:gd name="connsiteX9" fmla="*/ 0 w 1326010"/>
              <a:gd name="connsiteY9" fmla="*/ 413285 h 495944"/>
              <a:gd name="connsiteX10" fmla="*/ 0 w 1326010"/>
              <a:gd name="connsiteY10" fmla="*/ 82659 h 4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6010" h="495944" extrusionOk="0">
                <a:moveTo>
                  <a:pt x="0" y="82659"/>
                </a:moveTo>
                <a:cubicBezTo>
                  <a:pt x="4245" y="39549"/>
                  <a:pt x="45803" y="-1117"/>
                  <a:pt x="82659" y="0"/>
                </a:cubicBezTo>
                <a:cubicBezTo>
                  <a:pt x="215758" y="-25527"/>
                  <a:pt x="390747" y="52608"/>
                  <a:pt x="639791" y="0"/>
                </a:cubicBezTo>
                <a:cubicBezTo>
                  <a:pt x="888835" y="-52608"/>
                  <a:pt x="1102825" y="52238"/>
                  <a:pt x="1243351" y="0"/>
                </a:cubicBezTo>
                <a:cubicBezTo>
                  <a:pt x="1285717" y="1963"/>
                  <a:pt x="1330817" y="38222"/>
                  <a:pt x="1326010" y="82659"/>
                </a:cubicBezTo>
                <a:cubicBezTo>
                  <a:pt x="1361972" y="218854"/>
                  <a:pt x="1319294" y="249702"/>
                  <a:pt x="1326010" y="413285"/>
                </a:cubicBezTo>
                <a:cubicBezTo>
                  <a:pt x="1334089" y="456158"/>
                  <a:pt x="1294739" y="499749"/>
                  <a:pt x="1243351" y="495944"/>
                </a:cubicBezTo>
                <a:cubicBezTo>
                  <a:pt x="1077010" y="541530"/>
                  <a:pt x="781486" y="490524"/>
                  <a:pt x="663005" y="495944"/>
                </a:cubicBezTo>
                <a:cubicBezTo>
                  <a:pt x="544524" y="501364"/>
                  <a:pt x="217491" y="426381"/>
                  <a:pt x="82659" y="495944"/>
                </a:cubicBezTo>
                <a:cubicBezTo>
                  <a:pt x="47050" y="500228"/>
                  <a:pt x="4407" y="467958"/>
                  <a:pt x="0" y="413285"/>
                </a:cubicBezTo>
                <a:cubicBezTo>
                  <a:pt x="-26286" y="335228"/>
                  <a:pt x="24288" y="163827"/>
                  <a:pt x="0" y="8265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3015835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CAD7818C-1CD0-43C3-B04F-CF5C0BB5A40E}"/>
              </a:ext>
            </a:extLst>
          </p:cNvPr>
          <p:cNvSpPr/>
          <p:nvPr/>
        </p:nvSpPr>
        <p:spPr>
          <a:xfrm>
            <a:off x="7415163" y="4862741"/>
            <a:ext cx="366008" cy="1574800"/>
          </a:xfrm>
          <a:custGeom>
            <a:avLst/>
            <a:gdLst>
              <a:gd name="connsiteX0" fmla="*/ 0 w 366008"/>
              <a:gd name="connsiteY0" fmla="*/ 0 h 1574800"/>
              <a:gd name="connsiteX1" fmla="*/ 366008 w 366008"/>
              <a:gd name="connsiteY1" fmla="*/ 30499 h 1574800"/>
              <a:gd name="connsiteX2" fmla="*/ 366008 w 366008"/>
              <a:gd name="connsiteY2" fmla="*/ 565376 h 1574800"/>
              <a:gd name="connsiteX3" fmla="*/ 366008 w 366008"/>
              <a:gd name="connsiteY3" fmla="*/ 1054838 h 1574800"/>
              <a:gd name="connsiteX4" fmla="*/ 366008 w 366008"/>
              <a:gd name="connsiteY4" fmla="*/ 1544301 h 1574800"/>
              <a:gd name="connsiteX5" fmla="*/ 0 w 366008"/>
              <a:gd name="connsiteY5" fmla="*/ 1574800 h 1574800"/>
              <a:gd name="connsiteX6" fmla="*/ 0 w 366008"/>
              <a:gd name="connsiteY6" fmla="*/ 1081363 h 1574800"/>
              <a:gd name="connsiteX7" fmla="*/ 0 w 366008"/>
              <a:gd name="connsiteY7" fmla="*/ 587925 h 1574800"/>
              <a:gd name="connsiteX8" fmla="*/ 0 w 366008"/>
              <a:gd name="connsiteY8" fmla="*/ 0 h 1574800"/>
              <a:gd name="connsiteX0" fmla="*/ 0 w 366008"/>
              <a:gd name="connsiteY0" fmla="*/ 0 h 1574800"/>
              <a:gd name="connsiteX1" fmla="*/ 366008 w 366008"/>
              <a:gd name="connsiteY1" fmla="*/ 30499 h 1574800"/>
              <a:gd name="connsiteX2" fmla="*/ 366008 w 366008"/>
              <a:gd name="connsiteY2" fmla="*/ 535100 h 1574800"/>
              <a:gd name="connsiteX3" fmla="*/ 366008 w 366008"/>
              <a:gd name="connsiteY3" fmla="*/ 1054838 h 1574800"/>
              <a:gd name="connsiteX4" fmla="*/ 366008 w 366008"/>
              <a:gd name="connsiteY4" fmla="*/ 1544301 h 1574800"/>
              <a:gd name="connsiteX5" fmla="*/ 0 w 366008"/>
              <a:gd name="connsiteY5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008" h="1574800" stroke="0" extrusionOk="0">
                <a:moveTo>
                  <a:pt x="0" y="0"/>
                </a:moveTo>
                <a:cubicBezTo>
                  <a:pt x="200677" y="-903"/>
                  <a:pt x="363626" y="14549"/>
                  <a:pt x="366008" y="30499"/>
                </a:cubicBezTo>
                <a:cubicBezTo>
                  <a:pt x="340152" y="212059"/>
                  <a:pt x="375267" y="358136"/>
                  <a:pt x="366008" y="565376"/>
                </a:cubicBezTo>
                <a:cubicBezTo>
                  <a:pt x="356749" y="772616"/>
                  <a:pt x="365943" y="838976"/>
                  <a:pt x="366008" y="1054838"/>
                </a:cubicBezTo>
                <a:cubicBezTo>
                  <a:pt x="366073" y="1270700"/>
                  <a:pt x="378832" y="1416910"/>
                  <a:pt x="366008" y="1544301"/>
                </a:cubicBezTo>
                <a:cubicBezTo>
                  <a:pt x="360910" y="1544725"/>
                  <a:pt x="209683" y="1546892"/>
                  <a:pt x="0" y="1574800"/>
                </a:cubicBezTo>
                <a:cubicBezTo>
                  <a:pt x="5143" y="1432930"/>
                  <a:pt x="-14562" y="1243178"/>
                  <a:pt x="0" y="1081363"/>
                </a:cubicBezTo>
                <a:cubicBezTo>
                  <a:pt x="14562" y="919548"/>
                  <a:pt x="6954" y="712545"/>
                  <a:pt x="0" y="587925"/>
                </a:cubicBezTo>
                <a:cubicBezTo>
                  <a:pt x="-6954" y="463305"/>
                  <a:pt x="15073" y="134209"/>
                  <a:pt x="0" y="0"/>
                </a:cubicBezTo>
                <a:close/>
              </a:path>
              <a:path w="366008" h="1574800" fill="none" extrusionOk="0">
                <a:moveTo>
                  <a:pt x="0" y="0"/>
                </a:moveTo>
                <a:cubicBezTo>
                  <a:pt x="200842" y="-3238"/>
                  <a:pt x="364023" y="11784"/>
                  <a:pt x="366008" y="30499"/>
                </a:cubicBezTo>
                <a:cubicBezTo>
                  <a:pt x="362992" y="171294"/>
                  <a:pt x="355594" y="376588"/>
                  <a:pt x="366008" y="535100"/>
                </a:cubicBezTo>
                <a:cubicBezTo>
                  <a:pt x="376422" y="693612"/>
                  <a:pt x="385309" y="897817"/>
                  <a:pt x="366008" y="1054838"/>
                </a:cubicBezTo>
                <a:cubicBezTo>
                  <a:pt x="346707" y="1211859"/>
                  <a:pt x="383942" y="1376281"/>
                  <a:pt x="366008" y="1544301"/>
                </a:cubicBezTo>
                <a:cubicBezTo>
                  <a:pt x="364924" y="1586908"/>
                  <a:pt x="207274" y="1571755"/>
                  <a:pt x="0" y="1574800"/>
                </a:cubicBezTo>
              </a:path>
              <a:path w="366008" h="1574800" fill="none" stroke="0" extrusionOk="0">
                <a:moveTo>
                  <a:pt x="0" y="0"/>
                </a:moveTo>
                <a:cubicBezTo>
                  <a:pt x="206184" y="972"/>
                  <a:pt x="364076" y="13342"/>
                  <a:pt x="366008" y="30499"/>
                </a:cubicBezTo>
                <a:cubicBezTo>
                  <a:pt x="375526" y="198986"/>
                  <a:pt x="390110" y="371174"/>
                  <a:pt x="366008" y="535100"/>
                </a:cubicBezTo>
                <a:cubicBezTo>
                  <a:pt x="341906" y="699026"/>
                  <a:pt x="345835" y="881919"/>
                  <a:pt x="366008" y="1024562"/>
                </a:cubicBezTo>
                <a:cubicBezTo>
                  <a:pt x="386181" y="1167205"/>
                  <a:pt x="368369" y="1328143"/>
                  <a:pt x="366008" y="1544301"/>
                </a:cubicBezTo>
                <a:cubicBezTo>
                  <a:pt x="387041" y="1535035"/>
                  <a:pt x="193006" y="1571269"/>
                  <a:pt x="0" y="1574800"/>
                </a:cubicBezTo>
              </a:path>
            </a:pathLst>
          </a:custGeom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894056-FF8C-4F59-9036-8796064161B2}"/>
              </a:ext>
            </a:extLst>
          </p:cNvPr>
          <p:cNvSpPr txBox="1"/>
          <p:nvPr/>
        </p:nvSpPr>
        <p:spPr>
          <a:xfrm>
            <a:off x="7987815" y="5146531"/>
            <a:ext cx="821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완전 </a:t>
            </a:r>
            <a:r>
              <a:rPr lang="ko-KR" altLang="en-US" sz="2000" dirty="0" err="1">
                <a:solidFill>
                  <a:schemeClr val="bg1"/>
                </a:solidFill>
              </a:rPr>
              <a:t>연결층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09A431A-27E0-4DBE-B149-8D051E680AB6}"/>
              </a:ext>
            </a:extLst>
          </p:cNvPr>
          <p:cNvSpPr txBox="1"/>
          <p:nvPr/>
        </p:nvSpPr>
        <p:spPr>
          <a:xfrm>
            <a:off x="7995956" y="2422811"/>
            <a:ext cx="4410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bg1"/>
                </a:solidFill>
              </a:rPr>
              <a:t>특성 </a:t>
            </a:r>
            <a:r>
              <a:rPr lang="ko-KR" altLang="en-US" sz="2000" dirty="0" err="1">
                <a:solidFill>
                  <a:schemeClr val="bg1"/>
                </a:solidFill>
              </a:rPr>
              <a:t>맵의</a:t>
            </a:r>
            <a:r>
              <a:rPr lang="ko-KR" altLang="en-US" sz="2000" dirty="0">
                <a:solidFill>
                  <a:schemeClr val="bg1"/>
                </a:solidFill>
              </a:rPr>
              <a:t> 깊이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필터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점진적으로 증가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32-64-128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bg1"/>
                </a:solidFill>
              </a:rPr>
              <a:t>특성 </a:t>
            </a:r>
            <a:r>
              <a:rPr lang="ko-KR" altLang="en-US" sz="2000" dirty="0" err="1">
                <a:solidFill>
                  <a:schemeClr val="bg1"/>
                </a:solidFill>
              </a:rPr>
              <a:t>맵의</a:t>
            </a:r>
            <a:r>
              <a:rPr lang="ko-KR" altLang="en-US" sz="2000" dirty="0">
                <a:solidFill>
                  <a:schemeClr val="bg1"/>
                </a:solidFill>
              </a:rPr>
              <a:t> 가로세로 크기는 감소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150*150 ~ 7*7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xmlns="" id="{90101295-C52C-46E9-96E2-F5A867B723F0}"/>
              </a:ext>
            </a:extLst>
          </p:cNvPr>
          <p:cNvSpPr/>
          <p:nvPr/>
        </p:nvSpPr>
        <p:spPr>
          <a:xfrm>
            <a:off x="7447891" y="752703"/>
            <a:ext cx="378890" cy="3952339"/>
          </a:xfrm>
          <a:custGeom>
            <a:avLst/>
            <a:gdLst>
              <a:gd name="connsiteX0" fmla="*/ 0 w 378890"/>
              <a:gd name="connsiteY0" fmla="*/ 0 h 3952339"/>
              <a:gd name="connsiteX1" fmla="*/ 378890 w 378890"/>
              <a:gd name="connsiteY1" fmla="*/ 31573 h 3952339"/>
              <a:gd name="connsiteX2" fmla="*/ 378890 w 378890"/>
              <a:gd name="connsiteY2" fmla="*/ 757556 h 3952339"/>
              <a:gd name="connsiteX3" fmla="*/ 378890 w 378890"/>
              <a:gd name="connsiteY3" fmla="*/ 1366863 h 3952339"/>
              <a:gd name="connsiteX4" fmla="*/ 378890 w 378890"/>
              <a:gd name="connsiteY4" fmla="*/ 1937278 h 3952339"/>
              <a:gd name="connsiteX5" fmla="*/ 378890 w 378890"/>
              <a:gd name="connsiteY5" fmla="*/ 2624368 h 3952339"/>
              <a:gd name="connsiteX6" fmla="*/ 378890 w 378890"/>
              <a:gd name="connsiteY6" fmla="*/ 3233675 h 3952339"/>
              <a:gd name="connsiteX7" fmla="*/ 378890 w 378890"/>
              <a:gd name="connsiteY7" fmla="*/ 3920766 h 3952339"/>
              <a:gd name="connsiteX8" fmla="*/ 0 w 378890"/>
              <a:gd name="connsiteY8" fmla="*/ 3952339 h 3952339"/>
              <a:gd name="connsiteX9" fmla="*/ 0 w 378890"/>
              <a:gd name="connsiteY9" fmla="*/ 3372663 h 3952339"/>
              <a:gd name="connsiteX10" fmla="*/ 0 w 378890"/>
              <a:gd name="connsiteY10" fmla="*/ 2713939 h 3952339"/>
              <a:gd name="connsiteX11" fmla="*/ 0 w 378890"/>
              <a:gd name="connsiteY11" fmla="*/ 2055216 h 3952339"/>
              <a:gd name="connsiteX12" fmla="*/ 0 w 378890"/>
              <a:gd name="connsiteY12" fmla="*/ 1436017 h 3952339"/>
              <a:gd name="connsiteX13" fmla="*/ 0 w 378890"/>
              <a:gd name="connsiteY13" fmla="*/ 698247 h 3952339"/>
              <a:gd name="connsiteX14" fmla="*/ 0 w 378890"/>
              <a:gd name="connsiteY14" fmla="*/ 0 h 3952339"/>
              <a:gd name="connsiteX0" fmla="*/ 0 w 378890"/>
              <a:gd name="connsiteY0" fmla="*/ 0 h 3952339"/>
              <a:gd name="connsiteX1" fmla="*/ 378890 w 378890"/>
              <a:gd name="connsiteY1" fmla="*/ 31573 h 3952339"/>
              <a:gd name="connsiteX2" fmla="*/ 378890 w 378890"/>
              <a:gd name="connsiteY2" fmla="*/ 563096 h 3952339"/>
              <a:gd name="connsiteX3" fmla="*/ 378890 w 378890"/>
              <a:gd name="connsiteY3" fmla="*/ 1289079 h 3952339"/>
              <a:gd name="connsiteX4" fmla="*/ 378890 w 378890"/>
              <a:gd name="connsiteY4" fmla="*/ 1976170 h 3952339"/>
              <a:gd name="connsiteX5" fmla="*/ 378890 w 378890"/>
              <a:gd name="connsiteY5" fmla="*/ 2507693 h 3952339"/>
              <a:gd name="connsiteX6" fmla="*/ 378890 w 378890"/>
              <a:gd name="connsiteY6" fmla="*/ 3116999 h 3952339"/>
              <a:gd name="connsiteX7" fmla="*/ 378890 w 378890"/>
              <a:gd name="connsiteY7" fmla="*/ 3920766 h 3952339"/>
              <a:gd name="connsiteX8" fmla="*/ 0 w 378890"/>
              <a:gd name="connsiteY8" fmla="*/ 3952339 h 395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890" h="3952339" stroke="0" extrusionOk="0">
                <a:moveTo>
                  <a:pt x="0" y="0"/>
                </a:moveTo>
                <a:cubicBezTo>
                  <a:pt x="205676" y="-2207"/>
                  <a:pt x="378185" y="14401"/>
                  <a:pt x="378890" y="31573"/>
                </a:cubicBezTo>
                <a:cubicBezTo>
                  <a:pt x="410693" y="251461"/>
                  <a:pt x="385877" y="408920"/>
                  <a:pt x="378890" y="757556"/>
                </a:cubicBezTo>
                <a:cubicBezTo>
                  <a:pt x="371903" y="1106192"/>
                  <a:pt x="359995" y="1189177"/>
                  <a:pt x="378890" y="1366863"/>
                </a:cubicBezTo>
                <a:cubicBezTo>
                  <a:pt x="397785" y="1544549"/>
                  <a:pt x="389591" y="1732103"/>
                  <a:pt x="378890" y="1937278"/>
                </a:cubicBezTo>
                <a:cubicBezTo>
                  <a:pt x="368189" y="2142454"/>
                  <a:pt x="388418" y="2310120"/>
                  <a:pt x="378890" y="2624368"/>
                </a:cubicBezTo>
                <a:cubicBezTo>
                  <a:pt x="369363" y="2938616"/>
                  <a:pt x="376205" y="3052716"/>
                  <a:pt x="378890" y="3233675"/>
                </a:cubicBezTo>
                <a:cubicBezTo>
                  <a:pt x="381575" y="3414634"/>
                  <a:pt x="394775" y="3739757"/>
                  <a:pt x="378890" y="3920766"/>
                </a:cubicBezTo>
                <a:cubicBezTo>
                  <a:pt x="377258" y="3922638"/>
                  <a:pt x="202376" y="3961899"/>
                  <a:pt x="0" y="3952339"/>
                </a:cubicBezTo>
                <a:cubicBezTo>
                  <a:pt x="4357" y="3728029"/>
                  <a:pt x="-2550" y="3494759"/>
                  <a:pt x="0" y="3372663"/>
                </a:cubicBezTo>
                <a:cubicBezTo>
                  <a:pt x="2550" y="3250567"/>
                  <a:pt x="30821" y="2935105"/>
                  <a:pt x="0" y="2713939"/>
                </a:cubicBezTo>
                <a:cubicBezTo>
                  <a:pt x="-30821" y="2492773"/>
                  <a:pt x="-27629" y="2309874"/>
                  <a:pt x="0" y="2055216"/>
                </a:cubicBezTo>
                <a:cubicBezTo>
                  <a:pt x="27629" y="1800558"/>
                  <a:pt x="-2018" y="1703293"/>
                  <a:pt x="0" y="1436017"/>
                </a:cubicBezTo>
                <a:cubicBezTo>
                  <a:pt x="2018" y="1168741"/>
                  <a:pt x="-16280" y="921219"/>
                  <a:pt x="0" y="698247"/>
                </a:cubicBezTo>
                <a:cubicBezTo>
                  <a:pt x="16280" y="475275"/>
                  <a:pt x="-5275" y="321420"/>
                  <a:pt x="0" y="0"/>
                </a:cubicBezTo>
                <a:close/>
              </a:path>
              <a:path w="378890" h="3952339" fill="none" extrusionOk="0">
                <a:moveTo>
                  <a:pt x="0" y="0"/>
                </a:moveTo>
                <a:cubicBezTo>
                  <a:pt x="209664" y="-2339"/>
                  <a:pt x="376379" y="13994"/>
                  <a:pt x="378890" y="31573"/>
                </a:cubicBezTo>
                <a:cubicBezTo>
                  <a:pt x="366945" y="203659"/>
                  <a:pt x="376447" y="374981"/>
                  <a:pt x="378890" y="563096"/>
                </a:cubicBezTo>
                <a:cubicBezTo>
                  <a:pt x="381333" y="751211"/>
                  <a:pt x="397156" y="968586"/>
                  <a:pt x="378890" y="1289079"/>
                </a:cubicBezTo>
                <a:cubicBezTo>
                  <a:pt x="360624" y="1609572"/>
                  <a:pt x="402734" y="1653282"/>
                  <a:pt x="378890" y="1976170"/>
                </a:cubicBezTo>
                <a:cubicBezTo>
                  <a:pt x="355046" y="2299058"/>
                  <a:pt x="359646" y="2247608"/>
                  <a:pt x="378890" y="2507693"/>
                </a:cubicBezTo>
                <a:cubicBezTo>
                  <a:pt x="398134" y="2767778"/>
                  <a:pt x="406635" y="2827868"/>
                  <a:pt x="378890" y="3116999"/>
                </a:cubicBezTo>
                <a:cubicBezTo>
                  <a:pt x="351145" y="3406130"/>
                  <a:pt x="340874" y="3538488"/>
                  <a:pt x="378890" y="3920766"/>
                </a:cubicBezTo>
                <a:cubicBezTo>
                  <a:pt x="408799" y="3915737"/>
                  <a:pt x="225511" y="3924116"/>
                  <a:pt x="0" y="3952339"/>
                </a:cubicBezTo>
              </a:path>
              <a:path w="378890" h="3952339" fill="none" stroke="0" extrusionOk="0">
                <a:moveTo>
                  <a:pt x="0" y="0"/>
                </a:moveTo>
                <a:cubicBezTo>
                  <a:pt x="206926" y="382"/>
                  <a:pt x="377361" y="13081"/>
                  <a:pt x="378890" y="31573"/>
                </a:cubicBezTo>
                <a:cubicBezTo>
                  <a:pt x="345223" y="223437"/>
                  <a:pt x="400960" y="531121"/>
                  <a:pt x="378890" y="718664"/>
                </a:cubicBezTo>
                <a:cubicBezTo>
                  <a:pt x="356820" y="906207"/>
                  <a:pt x="392486" y="1206500"/>
                  <a:pt x="378890" y="1366863"/>
                </a:cubicBezTo>
                <a:cubicBezTo>
                  <a:pt x="365294" y="1527226"/>
                  <a:pt x="355664" y="1772511"/>
                  <a:pt x="378890" y="1898386"/>
                </a:cubicBezTo>
                <a:cubicBezTo>
                  <a:pt x="402116" y="2024261"/>
                  <a:pt x="359698" y="2319916"/>
                  <a:pt x="378890" y="2468801"/>
                </a:cubicBezTo>
                <a:cubicBezTo>
                  <a:pt x="398082" y="2617686"/>
                  <a:pt x="363165" y="2867812"/>
                  <a:pt x="378890" y="3194783"/>
                </a:cubicBezTo>
                <a:cubicBezTo>
                  <a:pt x="394615" y="3521754"/>
                  <a:pt x="373215" y="3699279"/>
                  <a:pt x="378890" y="3920766"/>
                </a:cubicBezTo>
                <a:cubicBezTo>
                  <a:pt x="381022" y="3942424"/>
                  <a:pt x="177889" y="3968880"/>
                  <a:pt x="0" y="3952339"/>
                </a:cubicBezTo>
              </a:path>
            </a:pathLst>
          </a:custGeom>
          <a:ln w="25400">
            <a:solidFill>
              <a:schemeClr val="accent5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3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5.2.3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네트워크 구성하기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컴파일 단계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D7DBDE4-14F9-4EFF-B03B-50D896DE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8" y="1469465"/>
            <a:ext cx="9926457" cy="147732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optimizers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compile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optimizers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RMSprop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16BEE7-0E29-4175-BC2E-39D36D6D1E74}"/>
              </a:ext>
            </a:extLst>
          </p:cNvPr>
          <p:cNvSpPr txBox="1"/>
          <p:nvPr/>
        </p:nvSpPr>
        <p:spPr>
          <a:xfrm>
            <a:off x="6493397" y="2981739"/>
            <a:ext cx="44808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Learning_rate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1e-4 =&gt; 10^(-4) = 0.0001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B613CA-5CBE-4AED-AAE8-0D93B78C5554}"/>
              </a:ext>
            </a:extLst>
          </p:cNvPr>
          <p:cNvSpPr txBox="1"/>
          <p:nvPr/>
        </p:nvSpPr>
        <p:spPr>
          <a:xfrm>
            <a:off x="5355175" y="4172550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* </a:t>
            </a:r>
            <a:r>
              <a:rPr lang="en-US" altLang="ko-KR" sz="2000" dirty="0" err="1">
                <a:solidFill>
                  <a:schemeClr val="bg1"/>
                </a:solidFill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에서 </a:t>
            </a:r>
            <a:r>
              <a:rPr lang="ko-KR" altLang="en-US" sz="2000" dirty="0" err="1">
                <a:solidFill>
                  <a:schemeClr val="bg1"/>
                </a:solidFill>
              </a:rPr>
              <a:t>학습률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</a:rPr>
              <a:t>lr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은 보통 </a:t>
            </a:r>
            <a:r>
              <a:rPr lang="en-US" altLang="ko-KR" sz="2000" dirty="0">
                <a:solidFill>
                  <a:schemeClr val="bg1"/>
                </a:solidFill>
              </a:rPr>
              <a:t>0.0001</a:t>
            </a:r>
            <a:r>
              <a:rPr lang="ko-KR" altLang="en-US" sz="2000" dirty="0">
                <a:solidFill>
                  <a:schemeClr val="bg1"/>
                </a:solidFill>
              </a:rPr>
              <a:t>로 많이 쓴다</a:t>
            </a:r>
          </a:p>
        </p:txBody>
      </p:sp>
    </p:spTree>
    <p:extLst>
      <p:ext uri="{BB962C8B-B14F-4D97-AF65-F5344CB8AC3E}">
        <p14:creationId xmlns:p14="http://schemas.microsoft.com/office/powerpoint/2010/main" val="186391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5.2.4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FC6898E-B8ED-4D8C-8E82-6F05A685A2CD}"/>
              </a:ext>
            </a:extLst>
          </p:cNvPr>
          <p:cNvSpPr/>
          <p:nvPr/>
        </p:nvSpPr>
        <p:spPr>
          <a:xfrm>
            <a:off x="974585" y="1416078"/>
            <a:ext cx="61701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사진 파일을 읽고</a:t>
            </a:r>
            <a:endParaRPr lang="en-US" altLang="ko-KR" sz="2100" dirty="0">
              <a:solidFill>
                <a:schemeClr val="bg1"/>
              </a:solidFill>
            </a:endParaRPr>
          </a:p>
          <a:p>
            <a:r>
              <a:rPr lang="en-US" altLang="ko-KR" sz="2100" dirty="0">
                <a:solidFill>
                  <a:schemeClr val="bg1"/>
                </a:solidFill>
              </a:rPr>
              <a:t>JPEG -&gt; RGB -&gt; </a:t>
            </a:r>
            <a:r>
              <a:rPr lang="ko-KR" altLang="en-US" sz="2100" dirty="0" err="1">
                <a:solidFill>
                  <a:schemeClr val="bg1"/>
                </a:solidFill>
              </a:rPr>
              <a:t>픽셀값</a:t>
            </a:r>
            <a:r>
              <a:rPr lang="ko-KR" altLang="en-US" sz="2100" dirty="0">
                <a:solidFill>
                  <a:schemeClr val="bg1"/>
                </a:solidFill>
              </a:rPr>
              <a:t> 스케일 </a:t>
            </a:r>
            <a:r>
              <a:rPr lang="en-US" altLang="ko-KR" sz="2100" dirty="0">
                <a:solidFill>
                  <a:schemeClr val="bg1"/>
                </a:solidFill>
              </a:rPr>
              <a:t>[0, 1]</a:t>
            </a:r>
            <a:r>
              <a:rPr lang="ko-KR" altLang="en-US" sz="2100" dirty="0">
                <a:solidFill>
                  <a:schemeClr val="bg1"/>
                </a:solidFill>
              </a:rPr>
              <a:t>사이로 조정</a:t>
            </a:r>
            <a:endParaRPr lang="en-US" altLang="ko-KR" sz="2100" dirty="0">
              <a:solidFill>
                <a:schemeClr val="bg1"/>
              </a:solidFill>
            </a:endParaRPr>
          </a:p>
        </p:txBody>
      </p:sp>
      <p:sp>
        <p:nvSpPr>
          <p:cNvPr id="5" name="화살표: 톱니 모양의 오른쪽 4">
            <a:extLst>
              <a:ext uri="{FF2B5EF4-FFF2-40B4-BE49-F238E27FC236}">
                <a16:creationId xmlns:a16="http://schemas.microsoft.com/office/drawing/2014/main" xmlns="" id="{66DAE1A5-83EF-47D9-936B-3A20EB3527AF}"/>
              </a:ext>
            </a:extLst>
          </p:cNvPr>
          <p:cNvSpPr/>
          <p:nvPr/>
        </p:nvSpPr>
        <p:spPr>
          <a:xfrm rot="5400000">
            <a:off x="3114767" y="2405392"/>
            <a:ext cx="713314" cy="542440"/>
          </a:xfrm>
          <a:prstGeom prst="notch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DB0DE0E0-C5B7-472E-8C57-117E87BC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8" y="3468206"/>
            <a:ext cx="97000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keras.preprocessing.image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57625EB3-2428-4A30-A7B4-1CF129879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8" y="4069734"/>
            <a:ext cx="8680581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모든 이미지를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1/255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로 스케일을 조정합니다</a:t>
            </a:r>
            <a:endParaRPr kumimoji="0" lang="en-US" altLang="ko-KR" sz="2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ko-KR" altLang="en-US" sz="2400" b="0" i="1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픽셀값을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그대로 사용하기엔 신경망에서 너무 큰 숫자</a:t>
            </a:r>
            <a:endParaRPr kumimoji="0" lang="ko-KR" altLang="ko-KR" sz="2400" b="0" i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41940" y="265206"/>
            <a:ext cx="260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5.2.4 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35" y="242930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587D3B3D-598B-4A26-94B0-A0FF7F69D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820" y="1030844"/>
            <a:ext cx="9499904" cy="53709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train_datagen.flow_from_directory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1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타깃 디렉터리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 # </a:t>
            </a:r>
            <a:r>
              <a:rPr lang="ko-KR" altLang="ko-KR" sz="21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모든 이미지를</a:t>
            </a: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 150 × 150 </a:t>
            </a:r>
            <a:r>
              <a:rPr lang="ko-KR" altLang="ko-KR" sz="21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크기로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1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sz="21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21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한번에 </a:t>
            </a:r>
            <a:r>
              <a:rPr kumimoji="0" lang="en-US" altLang="ko-KR" sz="21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en-US" sz="21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개의 이미지를 불러온다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1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binary_crossentropy</a:t>
            </a:r>
            <a:r>
              <a:rPr lang="ko-KR" altLang="ko-KR" sz="21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1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손실을 사용하기 때문에 이진 레이블이 필요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test_datagen.flow_from_directory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validation_dir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kumimoji="0" lang="ko-KR" altLang="ko-KR" sz="2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8DBA3F6-1FB0-44C7-AFDB-5A49E310B991}"/>
              </a:ext>
            </a:extLst>
          </p:cNvPr>
          <p:cNvSpPr/>
          <p:nvPr/>
        </p:nvSpPr>
        <p:spPr>
          <a:xfrm>
            <a:off x="2650226" y="258261"/>
            <a:ext cx="824777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chemeClr val="bg1"/>
                </a:solidFill>
                <a:latin typeface="Consolas" panose="020B0609020204030204" pitchFamily="49" charset="0"/>
              </a:rPr>
              <a:t>flow_from_directory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타깃디렉터리의</a:t>
            </a:r>
            <a:r>
              <a:rPr lang="ko-KR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 이미지를 불러와서</a:t>
            </a:r>
            <a:endParaRPr lang="en-US" altLang="ko-K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이미지가 저장된 </a:t>
            </a:r>
            <a:r>
              <a:rPr lang="ko-KR" altLang="en-US" sz="1900" dirty="0">
                <a:solidFill>
                  <a:schemeClr val="bg1"/>
                </a:solidFill>
              </a:rPr>
              <a:t>폴더를</a:t>
            </a:r>
            <a:r>
              <a:rPr lang="ko-KR" altLang="en-US" dirty="0">
                <a:solidFill>
                  <a:schemeClr val="bg1"/>
                </a:solidFill>
              </a:rPr>
              <a:t> 기준으로 라벨 정보와 함께 이미지를 불러올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en-US" altLang="ko-KR" dirty="0"/>
              <a:t>.</a:t>
            </a:r>
            <a:endParaRPr lang="en-US" altLang="ko-K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973CDF-98CB-4F45-A49A-3F69D983C1BD}"/>
              </a:ext>
            </a:extLst>
          </p:cNvPr>
          <p:cNvSpPr txBox="1"/>
          <p:nvPr/>
        </p:nvSpPr>
        <p:spPr>
          <a:xfrm>
            <a:off x="3983065" y="983929"/>
            <a:ext cx="402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</a:rPr>
              <a:t>*</a:t>
            </a:r>
            <a:endParaRPr lang="ko-KR" alt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3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74586" y="463320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5.2.4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50A816F-E1B2-4AE2-AFCB-462C51B67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6" y="1394737"/>
            <a:ext cx="1125931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model.fit_generator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2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#100</a:t>
            </a:r>
            <a:r>
              <a:rPr kumimoji="0" lang="ko-KR" altLang="en-US" sz="22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씩 </a:t>
            </a:r>
            <a:r>
              <a:rPr kumimoji="0" lang="ko-KR" altLang="en-US" sz="2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경사하강법</a:t>
            </a:r>
            <a:r>
              <a:rPr kumimoji="0" lang="ko-KR" altLang="en-US" sz="22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실행하고 다음 </a:t>
            </a:r>
            <a:r>
              <a:rPr kumimoji="0" lang="ko-KR" altLang="en-US" sz="22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에포크로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2200" i="1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200" i="1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 # </a:t>
            </a:r>
            <a:r>
              <a:rPr kumimoji="0" lang="en-US" altLang="ko-KR" sz="2200" i="1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ko-KR" altLang="en-US" sz="2200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의 배치에 따라</a:t>
            </a:r>
            <a:endParaRPr kumimoji="0" lang="ko-KR" altLang="ko-KR" sz="2200" i="1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49F60801-E04C-496E-8722-CDEE1B02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6" y="4322657"/>
            <a:ext cx="9613520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model.save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'cats_and_dogs_small_1.h5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훈련이 끝나면 항상 모델 저장하기</a:t>
            </a:r>
            <a:endParaRPr kumimoji="0" lang="ko-KR" altLang="ko-KR" sz="4800" b="0" i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9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5364CB7-B6CF-4B66-9B97-81175041E39B}"/>
              </a:ext>
            </a:extLst>
          </p:cNvPr>
          <p:cNvSpPr/>
          <p:nvPr/>
        </p:nvSpPr>
        <p:spPr>
          <a:xfrm>
            <a:off x="6349139" y="863429"/>
            <a:ext cx="5010523" cy="35380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658EFE1-14D0-4C51-86C1-AAFFC2CBFBF6}"/>
              </a:ext>
            </a:extLst>
          </p:cNvPr>
          <p:cNvSpPr/>
          <p:nvPr/>
        </p:nvSpPr>
        <p:spPr>
          <a:xfrm>
            <a:off x="832338" y="863430"/>
            <a:ext cx="5010523" cy="35380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9088" y="39693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5.2.4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1907DF11-4419-4C1A-945B-0BE6014C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9" y="856935"/>
            <a:ext cx="4782035" cy="3366553"/>
          </a:xfrm>
          <a:prstGeom prst="rect">
            <a:avLst/>
          </a:prstGeom>
        </p:spPr>
      </p:pic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EE3FDA10-8FFE-4D1A-B618-ADDE6571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15" y="869924"/>
            <a:ext cx="4763585" cy="3353564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xmlns="" id="{3F6D0CCC-6320-494A-B429-D3AB9414781B}"/>
              </a:ext>
            </a:extLst>
          </p:cNvPr>
          <p:cNvSpPr/>
          <p:nvPr/>
        </p:nvSpPr>
        <p:spPr>
          <a:xfrm rot="5400000" flipH="1">
            <a:off x="1350615" y="2399334"/>
            <a:ext cx="261849" cy="556592"/>
          </a:xfrm>
          <a:prstGeom prst="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xmlns="" id="{9870AC7A-D682-4270-AEF0-521CCAE0DE14}"/>
              </a:ext>
            </a:extLst>
          </p:cNvPr>
          <p:cNvSpPr/>
          <p:nvPr/>
        </p:nvSpPr>
        <p:spPr>
          <a:xfrm rot="4438506" flipH="1">
            <a:off x="8036339" y="1882500"/>
            <a:ext cx="261849" cy="556592"/>
          </a:xfrm>
          <a:prstGeom prst="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A746168-ADB3-4221-9372-4A948CB3B747}"/>
              </a:ext>
            </a:extLst>
          </p:cNvPr>
          <p:cNvSpPr/>
          <p:nvPr/>
        </p:nvSpPr>
        <p:spPr>
          <a:xfrm>
            <a:off x="3958717" y="725177"/>
            <a:ext cx="891579" cy="532883"/>
          </a:xfrm>
          <a:prstGeom prst="ellipse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171CFB0-3582-461B-A74E-3A174F1B5434}"/>
              </a:ext>
            </a:extLst>
          </p:cNvPr>
          <p:cNvSpPr/>
          <p:nvPr/>
        </p:nvSpPr>
        <p:spPr>
          <a:xfrm>
            <a:off x="9512186" y="785477"/>
            <a:ext cx="572540" cy="500421"/>
          </a:xfrm>
          <a:prstGeom prst="ellipse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6AE2D3-050A-40F2-A286-DC3E75455A50}"/>
              </a:ext>
            </a:extLst>
          </p:cNvPr>
          <p:cNvSpPr txBox="1"/>
          <p:nvPr/>
        </p:nvSpPr>
        <p:spPr>
          <a:xfrm>
            <a:off x="2765802" y="4756371"/>
            <a:ext cx="66603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검증 정확도는 </a:t>
            </a:r>
            <a:r>
              <a:rPr lang="en-US" altLang="ko-KR" sz="2100" dirty="0">
                <a:solidFill>
                  <a:schemeClr val="bg1"/>
                </a:solidFill>
              </a:rPr>
              <a:t>70~72%</a:t>
            </a:r>
            <a:r>
              <a:rPr lang="ko-KR" altLang="en-US" sz="2100" dirty="0">
                <a:solidFill>
                  <a:schemeClr val="bg1"/>
                </a:solidFill>
              </a:rPr>
              <a:t>에서 멈춤</a:t>
            </a:r>
            <a:endParaRPr lang="en-US" altLang="ko-KR" sz="2100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검증 손실은 </a:t>
            </a:r>
            <a:r>
              <a:rPr lang="en-US" altLang="ko-KR" sz="2100" dirty="0">
                <a:solidFill>
                  <a:schemeClr val="bg1"/>
                </a:solidFill>
              </a:rPr>
              <a:t>5</a:t>
            </a:r>
            <a:r>
              <a:rPr lang="ko-KR" altLang="en-US" sz="2100" dirty="0" err="1">
                <a:solidFill>
                  <a:schemeClr val="bg1"/>
                </a:solidFill>
              </a:rPr>
              <a:t>에포크</a:t>
            </a:r>
            <a:r>
              <a:rPr lang="ko-KR" altLang="en-US" sz="2100" dirty="0">
                <a:solidFill>
                  <a:schemeClr val="bg1"/>
                </a:solidFill>
              </a:rPr>
              <a:t> 부터 진전 없음</a:t>
            </a:r>
            <a:endParaRPr lang="en-US" altLang="ko-KR" sz="2100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      </a:t>
            </a:r>
            <a:r>
              <a:rPr lang="ko-KR" altLang="en-US" sz="2100" dirty="0">
                <a:solidFill>
                  <a:srgbClr val="FFFF00"/>
                </a:solidFill>
              </a:rPr>
              <a:t>과대적합</a:t>
            </a:r>
            <a:r>
              <a:rPr lang="ko-KR" altLang="en-US" sz="2100" dirty="0">
                <a:solidFill>
                  <a:schemeClr val="bg1"/>
                </a:solidFill>
              </a:rPr>
              <a:t> 발생</a:t>
            </a:r>
            <a:r>
              <a:rPr lang="en-US" altLang="ko-KR" sz="2100" dirty="0">
                <a:solidFill>
                  <a:schemeClr val="bg1"/>
                </a:solidFill>
              </a:rPr>
              <a:t>!!    -&gt;</a:t>
            </a:r>
            <a:r>
              <a:rPr lang="ko-KR" altLang="en-US" sz="2100" dirty="0">
                <a:solidFill>
                  <a:schemeClr val="bg1"/>
                </a:solidFill>
              </a:rPr>
              <a:t>    </a:t>
            </a:r>
            <a:r>
              <a:rPr lang="ko-KR" altLang="en-US" sz="2100" b="1" dirty="0">
                <a:solidFill>
                  <a:srgbClr val="FFFF00"/>
                </a:solidFill>
              </a:rPr>
              <a:t>데이터 증식 시도해보기</a:t>
            </a:r>
          </a:p>
        </p:txBody>
      </p:sp>
    </p:spTree>
    <p:extLst>
      <p:ext uri="{BB962C8B-B14F-4D97-AF65-F5344CB8AC3E}">
        <p14:creationId xmlns:p14="http://schemas.microsoft.com/office/powerpoint/2010/main" val="68196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9088" y="39693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5.2.5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증식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63955B-9925-4D50-B6C3-A7355CF77BAD}"/>
              </a:ext>
            </a:extLst>
          </p:cNvPr>
          <p:cNvSpPr txBox="1"/>
          <p:nvPr/>
        </p:nvSpPr>
        <p:spPr>
          <a:xfrm>
            <a:off x="5165776" y="797043"/>
            <a:ext cx="5698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증식</a:t>
            </a:r>
            <a:endParaRPr lang="en-US" altLang="ko-KR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>
                <a:solidFill>
                  <a:schemeClr val="bg1"/>
                </a:solidFill>
              </a:rPr>
              <a:t>기존 훈련 샘플로부터 더 많은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ko-KR" altLang="en-US" sz="2000" dirty="0">
                <a:solidFill>
                  <a:schemeClr val="bg1"/>
                </a:solidFill>
              </a:rPr>
              <a:t>훈련 데이터를 생성하는 방법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6A8275E8-490C-4A65-8629-7864EB8C1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88" y="2517691"/>
            <a:ext cx="1075582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datagen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rotation_range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사진 회전 각도 범위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width_shift_range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가로 평행이동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height_shift_range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세로 평행이동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shear_range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전단 변환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zoom_range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확대 범위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horizontal_flip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수평으로 뒤집기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fill_mode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nearest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4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새롭게 생성해야 할 픽셀 채울 전략</a:t>
            </a:r>
            <a:endParaRPr kumimoji="0" lang="ko-KR" altLang="ko-KR" sz="5400" b="0" i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46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9088" y="39693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5.2.5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증식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CD54211B-975C-4B46-9A00-BE09C1C1A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05" y="1200718"/>
            <a:ext cx="11354390" cy="50629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sz="19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os.listdir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train_cats_dir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img_path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증식할 이미지 선택합니다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image.load_img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img_path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이미지를 읽고 크기를 변경합니다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image.img_to_array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9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(150, 150, 3) 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크기의 </a:t>
            </a:r>
            <a:r>
              <a:rPr lang="ko-KR" altLang="ko-KR" sz="19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넘파이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배열로 변환합니다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x.reshape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x.shape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(1, 150, 150, 3) 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크기로 변환</a:t>
            </a:r>
            <a:r>
              <a:rPr lang="en-US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 개수도 다룰 수 있음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datagen.flow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9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flow</a:t>
            </a:r>
            <a:r>
              <a:rPr lang="en-US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 :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랜덤하게 변환된 이미지의 배치를 생성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imgplot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image.array_to_img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9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무한 반복되기 때문에 어느 지점에서 중지해야 합니다</a:t>
            </a:r>
            <a:r>
              <a:rPr lang="ko-KR" altLang="ko-KR" sz="1900" i="1" dirty="0">
                <a:solidFill>
                  <a:srgbClr val="808080"/>
                </a:solidFill>
                <a:latin typeface="Consolas" panose="020B0609020204030204" pitchFamily="49" charset="0"/>
              </a:rPr>
              <a:t>!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reak</a:t>
            </a: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en-US" altLang="ko-KR" sz="190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900" i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9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=0~3</a:t>
            </a:r>
            <a:r>
              <a:rPr lang="ko-KR" altLang="en-US" sz="19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이므로 사진 </a:t>
            </a:r>
            <a:r>
              <a:rPr lang="en-US" altLang="ko-KR" sz="19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9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장 출력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199B9FD-B541-411D-B65C-7F4A3EE51D9A}"/>
              </a:ext>
            </a:extLst>
          </p:cNvPr>
          <p:cNvSpPr/>
          <p:nvPr/>
        </p:nvSpPr>
        <p:spPr>
          <a:xfrm>
            <a:off x="6247697" y="2388590"/>
            <a:ext cx="5010523" cy="35380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EE2F56A-158B-4CDB-8E1E-B54CD7534092}"/>
              </a:ext>
            </a:extLst>
          </p:cNvPr>
          <p:cNvSpPr/>
          <p:nvPr/>
        </p:nvSpPr>
        <p:spPr>
          <a:xfrm>
            <a:off x="933780" y="2462269"/>
            <a:ext cx="5010523" cy="35380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59088" y="39693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5.2.5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증식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5" y="330547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80D918E1-BF45-49A1-BE88-E4D64AC8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88" y="1173436"/>
            <a:ext cx="5525552" cy="93102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ko-KR" altLang="ko-KR" sz="2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</a:t>
            </a:r>
            <a:r>
              <a:rPr kumimoji="0" lang="ko-KR" altLang="ko-KR" sz="2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ko-KR" altLang="ko-KR" sz="27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kumimoji="0" lang="ko-KR" altLang="ko-KR" sz="27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ko-KR" sz="27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500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#flatten()</a:t>
            </a:r>
            <a:r>
              <a:rPr lang="ko-KR" altLang="en-US" sz="2500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층 바로 밑에 작성</a:t>
            </a:r>
            <a:r>
              <a:rPr kumimoji="0" lang="ko-KR" altLang="ko-KR" sz="25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49F6FF6-7035-4D31-B79A-1E054AB6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9" y="2480853"/>
            <a:ext cx="4839803" cy="335356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8F39F0D-C085-4E8D-BA74-473F99185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58" y="2554531"/>
            <a:ext cx="4839803" cy="3353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BECD2B-8F98-4671-B570-339B38D6D3AC}"/>
              </a:ext>
            </a:extLst>
          </p:cNvPr>
          <p:cNvSpPr txBox="1"/>
          <p:nvPr/>
        </p:nvSpPr>
        <p:spPr>
          <a:xfrm>
            <a:off x="3115159" y="4231313"/>
            <a:ext cx="229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과대적합 발생</a:t>
            </a:r>
            <a:r>
              <a:rPr lang="en-US" altLang="ko-KR" dirty="0"/>
              <a:t> x</a:t>
            </a:r>
            <a:endParaRPr lang="ko-KR" altLang="en-US" dirty="0"/>
          </a:p>
        </p:txBody>
      </p:sp>
      <p:sp>
        <p:nvSpPr>
          <p:cNvPr id="13" name="실행 단추: 비어 있음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8305D9B1-A0CB-456D-BF6A-BF5A2B3C7BEE}"/>
              </a:ext>
            </a:extLst>
          </p:cNvPr>
          <p:cNvSpPr/>
          <p:nvPr/>
        </p:nvSpPr>
        <p:spPr>
          <a:xfrm>
            <a:off x="4262033" y="214665"/>
            <a:ext cx="796355" cy="76464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626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훈련된 </a:t>
            </a:r>
            <a:r>
              <a:rPr lang="ko-KR" altLang="en-US" sz="3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컨브넷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사용하기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훈련병 훈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793857"/>
            <a:ext cx="3635468" cy="26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운전병 훈련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78" y="656284"/>
            <a:ext cx="2184332" cy="14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통신병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통신병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통신병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2" descr="통신병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이미지: 문구: 'I'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78" y="2241119"/>
            <a:ext cx="2115518" cy="21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조리병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70" y="4408650"/>
            <a:ext cx="2574924" cy="173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박격포병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72" y="4152442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956142" y="1588577"/>
            <a:ext cx="567526" cy="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956143" y="2510725"/>
            <a:ext cx="567525" cy="13561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50970" y="3469090"/>
            <a:ext cx="367884" cy="87672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777875" y="3478104"/>
            <a:ext cx="748986" cy="49847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ko-KR" altLang="en-US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E4E5033B-325A-4DAC-BB06-C113CF1C1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38" y="1536174"/>
            <a:ext cx="996445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models.Sequential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Conv2D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MaxPooling2D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(layers.MaxPooling2D((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(layers.Conv2D(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2400" b="0" i="0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1" i="0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5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B076C89-0270-4A73-AB74-F85F8470A262}"/>
              </a:ext>
            </a:extLst>
          </p:cNvPr>
          <p:cNvSpPr txBox="1"/>
          <p:nvPr/>
        </p:nvSpPr>
        <p:spPr>
          <a:xfrm>
            <a:off x="944880" y="2347995"/>
            <a:ext cx="2756452" cy="369332"/>
          </a:xfrm>
          <a:prstGeom prst="rect">
            <a:avLst/>
          </a:prstGeom>
          <a:solidFill>
            <a:srgbClr val="C3DDF4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층을 순서대로 쌓는다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83EF641-72C8-4CA7-957B-613D2FB3EBE1}"/>
              </a:ext>
            </a:extLst>
          </p:cNvPr>
          <p:cNvSpPr/>
          <p:nvPr/>
        </p:nvSpPr>
        <p:spPr>
          <a:xfrm>
            <a:off x="4712677" y="3021037"/>
            <a:ext cx="478301" cy="404446"/>
          </a:xfrm>
          <a:custGeom>
            <a:avLst/>
            <a:gdLst>
              <a:gd name="connsiteX0" fmla="*/ 0 w 478301"/>
              <a:gd name="connsiteY0" fmla="*/ 202223 h 404446"/>
              <a:gd name="connsiteX1" fmla="*/ 239151 w 478301"/>
              <a:gd name="connsiteY1" fmla="*/ 0 h 404446"/>
              <a:gd name="connsiteX2" fmla="*/ 478302 w 478301"/>
              <a:gd name="connsiteY2" fmla="*/ 202223 h 404446"/>
              <a:gd name="connsiteX3" fmla="*/ 239151 w 478301"/>
              <a:gd name="connsiteY3" fmla="*/ 404446 h 404446"/>
              <a:gd name="connsiteX4" fmla="*/ 0 w 478301"/>
              <a:gd name="connsiteY4" fmla="*/ 202223 h 40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301" h="404446" extrusionOk="0">
                <a:moveTo>
                  <a:pt x="0" y="202223"/>
                </a:moveTo>
                <a:cubicBezTo>
                  <a:pt x="-13866" y="81985"/>
                  <a:pt x="101788" y="1983"/>
                  <a:pt x="239151" y="0"/>
                </a:cubicBezTo>
                <a:cubicBezTo>
                  <a:pt x="390936" y="4149"/>
                  <a:pt x="474958" y="90644"/>
                  <a:pt x="478302" y="202223"/>
                </a:cubicBezTo>
                <a:cubicBezTo>
                  <a:pt x="459485" y="332284"/>
                  <a:pt x="365775" y="434597"/>
                  <a:pt x="239151" y="404446"/>
                </a:cubicBezTo>
                <a:cubicBezTo>
                  <a:pt x="104861" y="403236"/>
                  <a:pt x="28257" y="327409"/>
                  <a:pt x="0" y="202223"/>
                </a:cubicBezTo>
                <a:close/>
              </a:path>
            </a:pathLst>
          </a:custGeom>
          <a:noFill/>
          <a:ln w="41275">
            <a:solidFill>
              <a:srgbClr val="7030A0">
                <a:alpha val="71000"/>
              </a:srgb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A2752FA5-14D4-414A-B9AB-27E85EDACDAE}"/>
              </a:ext>
            </a:extLst>
          </p:cNvPr>
          <p:cNvSpPr/>
          <p:nvPr/>
        </p:nvSpPr>
        <p:spPr>
          <a:xfrm>
            <a:off x="5468024" y="2992901"/>
            <a:ext cx="1105895" cy="538089"/>
          </a:xfrm>
          <a:custGeom>
            <a:avLst/>
            <a:gdLst>
              <a:gd name="connsiteX0" fmla="*/ 0 w 1105895"/>
              <a:gd name="connsiteY0" fmla="*/ 269045 h 538089"/>
              <a:gd name="connsiteX1" fmla="*/ 552948 w 1105895"/>
              <a:gd name="connsiteY1" fmla="*/ 0 h 538089"/>
              <a:gd name="connsiteX2" fmla="*/ 1105896 w 1105895"/>
              <a:gd name="connsiteY2" fmla="*/ 269045 h 538089"/>
              <a:gd name="connsiteX3" fmla="*/ 552948 w 1105895"/>
              <a:gd name="connsiteY3" fmla="*/ 538090 h 538089"/>
              <a:gd name="connsiteX4" fmla="*/ 0 w 1105895"/>
              <a:gd name="connsiteY4" fmla="*/ 269045 h 53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895" h="538089" extrusionOk="0">
                <a:moveTo>
                  <a:pt x="0" y="269045"/>
                </a:moveTo>
                <a:cubicBezTo>
                  <a:pt x="-65625" y="79977"/>
                  <a:pt x="184165" y="23794"/>
                  <a:pt x="552948" y="0"/>
                </a:cubicBezTo>
                <a:cubicBezTo>
                  <a:pt x="871976" y="2872"/>
                  <a:pt x="1071457" y="121551"/>
                  <a:pt x="1105896" y="269045"/>
                </a:cubicBezTo>
                <a:cubicBezTo>
                  <a:pt x="1069063" y="453603"/>
                  <a:pt x="848668" y="591513"/>
                  <a:pt x="552948" y="538090"/>
                </a:cubicBezTo>
                <a:cubicBezTo>
                  <a:pt x="228988" y="527927"/>
                  <a:pt x="13482" y="424076"/>
                  <a:pt x="0" y="269045"/>
                </a:cubicBezTo>
                <a:close/>
              </a:path>
            </a:pathLst>
          </a:custGeom>
          <a:noFill/>
          <a:ln w="41275">
            <a:solidFill>
              <a:srgbClr val="7030A0">
                <a:alpha val="71000"/>
              </a:srgb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1377D769-0B03-44DC-AABC-46BA0E3E7F27}"/>
              </a:ext>
            </a:extLst>
          </p:cNvPr>
          <p:cNvSpPr/>
          <p:nvPr/>
        </p:nvSpPr>
        <p:spPr>
          <a:xfrm>
            <a:off x="4196480" y="3406936"/>
            <a:ext cx="478301" cy="404446"/>
          </a:xfrm>
          <a:custGeom>
            <a:avLst/>
            <a:gdLst>
              <a:gd name="connsiteX0" fmla="*/ 0 w 478301"/>
              <a:gd name="connsiteY0" fmla="*/ 202223 h 404446"/>
              <a:gd name="connsiteX1" fmla="*/ 239151 w 478301"/>
              <a:gd name="connsiteY1" fmla="*/ 0 h 404446"/>
              <a:gd name="connsiteX2" fmla="*/ 478302 w 478301"/>
              <a:gd name="connsiteY2" fmla="*/ 202223 h 404446"/>
              <a:gd name="connsiteX3" fmla="*/ 239151 w 478301"/>
              <a:gd name="connsiteY3" fmla="*/ 404446 h 404446"/>
              <a:gd name="connsiteX4" fmla="*/ 0 w 478301"/>
              <a:gd name="connsiteY4" fmla="*/ 202223 h 40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301" h="404446" extrusionOk="0">
                <a:moveTo>
                  <a:pt x="0" y="202223"/>
                </a:moveTo>
                <a:cubicBezTo>
                  <a:pt x="-13866" y="81985"/>
                  <a:pt x="101788" y="1983"/>
                  <a:pt x="239151" y="0"/>
                </a:cubicBezTo>
                <a:cubicBezTo>
                  <a:pt x="390936" y="4149"/>
                  <a:pt x="474958" y="90644"/>
                  <a:pt x="478302" y="202223"/>
                </a:cubicBezTo>
                <a:cubicBezTo>
                  <a:pt x="459485" y="332284"/>
                  <a:pt x="365775" y="434597"/>
                  <a:pt x="239151" y="404446"/>
                </a:cubicBezTo>
                <a:cubicBezTo>
                  <a:pt x="104861" y="403236"/>
                  <a:pt x="28257" y="327409"/>
                  <a:pt x="0" y="202223"/>
                </a:cubicBezTo>
                <a:close/>
              </a:path>
            </a:pathLst>
          </a:custGeom>
          <a:noFill/>
          <a:ln w="41275">
            <a:solidFill>
              <a:srgbClr val="002060">
                <a:alpha val="71000"/>
              </a:srgb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6AE57AE-F2A4-4A84-9471-8B171F261F93}"/>
              </a:ext>
            </a:extLst>
          </p:cNvPr>
          <p:cNvSpPr txBox="1"/>
          <p:nvPr/>
        </p:nvSpPr>
        <p:spPr>
          <a:xfrm>
            <a:off x="6020971" y="2281086"/>
            <a:ext cx="3219657" cy="646331"/>
          </a:xfrm>
          <a:prstGeom prst="rect">
            <a:avLst/>
          </a:prstGeom>
          <a:solidFill>
            <a:srgbClr val="7030A0">
              <a:alpha val="4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#32 :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컨볼루션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필터의 수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#(3,3) : (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행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열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xmlns="" id="{85396EF9-37D9-4CAA-BDEA-BD5234B0232A}"/>
              </a:ext>
            </a:extLst>
          </p:cNvPr>
          <p:cNvSpPr/>
          <p:nvPr/>
        </p:nvSpPr>
        <p:spPr>
          <a:xfrm rot="19770582" flipH="1">
            <a:off x="4168157" y="1149746"/>
            <a:ext cx="3757193" cy="2675416"/>
          </a:xfrm>
          <a:prstGeom prst="arc">
            <a:avLst>
              <a:gd name="adj1" fmla="val 12362702"/>
              <a:gd name="adj2" fmla="val 0"/>
            </a:avLst>
          </a:prstGeom>
          <a:ln w="31750" cmpd="sng"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AAC6404-2755-443D-929B-1DE4799837CF}"/>
              </a:ext>
            </a:extLst>
          </p:cNvPr>
          <p:cNvSpPr txBox="1"/>
          <p:nvPr/>
        </p:nvSpPr>
        <p:spPr>
          <a:xfrm>
            <a:off x="7182642" y="497195"/>
            <a:ext cx="3219657" cy="923330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깊이축의 차원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1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이면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흑백톤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3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이면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RGB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66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2" grpId="0" animBg="1"/>
      <p:bldP spid="24" grpId="0" animBg="1"/>
      <p:bldP spid="13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0251" y="736169"/>
            <a:ext cx="5173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특성 추출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사전에 학습된 네트워크 표현을 사용하여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새로운 샘플에서 흥미로운 특성을 뽑아 내는 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컨브</a:t>
            </a:r>
            <a:r>
              <a:rPr lang="ko-KR" altLang="en-US" dirty="0" err="1">
                <a:solidFill>
                  <a:schemeClr val="bg1"/>
                </a:solidFill>
              </a:rPr>
              <a:t>넷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기반층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연속된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</a:rPr>
              <a:t> 층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완</a:t>
            </a:r>
            <a:r>
              <a:rPr lang="ko-KR" altLang="en-US" dirty="0" smtClean="0">
                <a:solidFill>
                  <a:schemeClr val="bg1"/>
                </a:solidFill>
              </a:rPr>
              <a:t>전 연결 분류기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098" name="Picture 2" descr="합성곱 층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6" y="736167"/>
            <a:ext cx="6537351" cy="55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353" y="958388"/>
            <a:ext cx="5643880" cy="5102225"/>
          </a:xfrm>
          <a:prstGeom prst="rect">
            <a:avLst/>
          </a:prstGeom>
          <a:noFill/>
          <a:ln w="7620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5" name="TextBox 14"/>
          <p:cNvSpPr txBox="1"/>
          <p:nvPr/>
        </p:nvSpPr>
        <p:spPr>
          <a:xfrm>
            <a:off x="6424047" y="736169"/>
            <a:ext cx="5173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특성 추출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사전에 학습된 네트워크 표현을 사용하여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새로운 샘플에서 흥미로운 특성을 뽑아 내는 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컨브넷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기반층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연속된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</a:rPr>
              <a:t> 층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완</a:t>
            </a:r>
            <a:r>
              <a:rPr lang="ko-KR" altLang="en-US" dirty="0" smtClean="0">
                <a:solidFill>
                  <a:schemeClr val="bg1"/>
                </a:solidFill>
              </a:rPr>
              <a:t>전 연결 분류기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기반 층을 선택을 선택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새로운 데이터를 통과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그 출력으로 새로운 분류기를 훈련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그럼 왜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층만</a:t>
            </a:r>
            <a:r>
              <a:rPr lang="en-US" altLang="ko-KR" dirty="0" smtClean="0">
                <a:solidFill>
                  <a:schemeClr val="bg1"/>
                </a:solidFill>
              </a:rPr>
              <a:t>?? </a:t>
            </a:r>
            <a:r>
              <a:rPr lang="ko-KR" altLang="en-US" dirty="0" smtClean="0">
                <a:solidFill>
                  <a:schemeClr val="bg1"/>
                </a:solidFill>
              </a:rPr>
              <a:t>완전 연결 분류기는 안됨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3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이미지 합성곱 층 단계 특성 추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14" y="4198583"/>
            <a:ext cx="7877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51940AB-9906-44E7-8E92-833CA33819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014" y="690236"/>
            <a:ext cx="4467225" cy="3095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904" y="1444932"/>
            <a:ext cx="5881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모델의 </a:t>
            </a:r>
            <a:r>
              <a:rPr lang="ko-KR" altLang="en-US" dirty="0" err="1" smtClean="0">
                <a:solidFill>
                  <a:schemeClr val="bg1"/>
                </a:solidFill>
              </a:rPr>
              <a:t>하위층은</a:t>
            </a:r>
            <a:r>
              <a:rPr lang="ko-KR" altLang="en-US" dirty="0" smtClean="0">
                <a:solidFill>
                  <a:schemeClr val="bg1"/>
                </a:solidFill>
              </a:rPr>
              <a:t> 지역적이고 매우 일반적인 특성 </a:t>
            </a:r>
            <a:r>
              <a:rPr lang="ko-KR" altLang="en-US" dirty="0" err="1" smtClean="0">
                <a:solidFill>
                  <a:schemeClr val="bg1"/>
                </a:solidFill>
              </a:rPr>
              <a:t>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상위층은</a:t>
            </a:r>
            <a:r>
              <a:rPr lang="ko-KR" altLang="en-US" dirty="0" smtClean="0">
                <a:solidFill>
                  <a:schemeClr val="bg1"/>
                </a:solidFill>
              </a:rPr>
              <a:t> 좀 더 추상적인 개념을 추출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새로운 </a:t>
            </a:r>
            <a:r>
              <a:rPr lang="ko-KR" altLang="en-US" dirty="0" err="1" smtClean="0">
                <a:solidFill>
                  <a:schemeClr val="bg1"/>
                </a:solidFill>
              </a:rPr>
              <a:t>데이터셋이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사전훈련된</a:t>
            </a:r>
            <a:r>
              <a:rPr lang="ko-KR" altLang="en-US" dirty="0" smtClean="0">
                <a:solidFill>
                  <a:schemeClr val="bg1"/>
                </a:solidFill>
              </a:rPr>
              <a:t> 네트워크와 많이 다르면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전체보단 모델의 </a:t>
            </a:r>
            <a:r>
              <a:rPr lang="ko-KR" altLang="en-US" dirty="0" err="1" smtClean="0">
                <a:solidFill>
                  <a:schemeClr val="bg1"/>
                </a:solidFill>
              </a:rPr>
              <a:t>하위층</a:t>
            </a:r>
            <a:r>
              <a:rPr lang="ko-KR" altLang="en-US" dirty="0" smtClean="0">
                <a:solidFill>
                  <a:schemeClr val="bg1"/>
                </a:solidFill>
              </a:rPr>
              <a:t> 몇 개만 사용하는 것이 좋다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6" name="Picture 2" descr="밑바닥 부터 시작하는 딥러닝 vg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49" y="1502877"/>
            <a:ext cx="101727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749" y="689675"/>
            <a:ext cx="364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VGG(VGG16 or VGG19)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3" y="1319213"/>
            <a:ext cx="8427072" cy="229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193" y="4331775"/>
            <a:ext cx="8427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Weights </a:t>
            </a:r>
            <a:r>
              <a:rPr lang="ko-KR" altLang="en-US" dirty="0" smtClean="0">
                <a:solidFill>
                  <a:schemeClr val="bg1"/>
                </a:solidFill>
              </a:rPr>
              <a:t>는 모델을 초기화할 가중치 체크포인트를 지정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Include_top</a:t>
            </a:r>
            <a:r>
              <a:rPr lang="ko-KR" altLang="en-US" dirty="0" smtClean="0">
                <a:solidFill>
                  <a:schemeClr val="bg1"/>
                </a:solidFill>
              </a:rPr>
              <a:t> 은 네트워크의 최상위 완전 연결 분류기를 포함 할지 </a:t>
            </a:r>
            <a:r>
              <a:rPr lang="ko-KR" altLang="en-US" dirty="0" err="1" smtClean="0">
                <a:solidFill>
                  <a:schemeClr val="bg1"/>
                </a:solidFill>
              </a:rPr>
              <a:t>안할지</a:t>
            </a:r>
            <a:r>
              <a:rPr lang="ko-KR" altLang="en-US" dirty="0" smtClean="0">
                <a:solidFill>
                  <a:schemeClr val="bg1"/>
                </a:solidFill>
              </a:rPr>
              <a:t> 결정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Input_shape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은 네트워크에 주입할 이미지 </a:t>
            </a:r>
            <a:r>
              <a:rPr lang="ko-KR" altLang="en-US" dirty="0" err="1" smtClean="0">
                <a:solidFill>
                  <a:schemeClr val="bg1"/>
                </a:solidFill>
              </a:rPr>
              <a:t>텐서의</a:t>
            </a:r>
            <a:r>
              <a:rPr lang="ko-KR" altLang="en-US" dirty="0" smtClean="0">
                <a:solidFill>
                  <a:schemeClr val="bg1"/>
                </a:solidFill>
              </a:rPr>
              <a:t> 크기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이 매개변수는 선택사항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2" y="652463"/>
            <a:ext cx="5706339" cy="532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27" y="776450"/>
            <a:ext cx="5438775" cy="520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2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671" y="1038386"/>
            <a:ext cx="99576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데이터 증식을 사용하지 않은 빠른 특성 추출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새로운 </a:t>
            </a:r>
            <a:r>
              <a:rPr lang="ko-KR" altLang="en-US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기반 층을 실행하고 출력을 </a:t>
            </a:r>
            <a:r>
              <a:rPr lang="ko-KR" altLang="en-US" dirty="0" err="1" smtClean="0">
                <a:solidFill>
                  <a:schemeClr val="bg1"/>
                </a:solidFill>
              </a:rPr>
              <a:t>넘파이</a:t>
            </a:r>
            <a:r>
              <a:rPr lang="ko-KR" altLang="en-US" dirty="0" smtClean="0">
                <a:solidFill>
                  <a:schemeClr val="bg1"/>
                </a:solidFill>
              </a:rPr>
              <a:t> 배열로 </a:t>
            </a:r>
            <a:r>
              <a:rPr lang="ko-KR" altLang="en-US" dirty="0" err="1" smtClean="0">
                <a:solidFill>
                  <a:schemeClr val="bg1"/>
                </a:solidFill>
              </a:rPr>
              <a:t>디스트에</a:t>
            </a:r>
            <a:r>
              <a:rPr lang="ko-KR" altLang="en-US" dirty="0" smtClean="0">
                <a:solidFill>
                  <a:schemeClr val="bg1"/>
                </a:solidFill>
              </a:rPr>
              <a:t> 저장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모든 입력 이미지에 대해 </a:t>
            </a:r>
            <a:r>
              <a:rPr lang="ko-KR" altLang="en-US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</a:rPr>
              <a:t> 기반 층을 한 번만 실행해서 빠르고 비용이 적다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하지만 데이터 증식을 사용할 수 없다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</a:rPr>
              <a:t>데이터 증식을 사용한 특성 추출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준비한 모델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conv_base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Dense </a:t>
            </a:r>
            <a:r>
              <a:rPr lang="ko-KR" altLang="en-US" dirty="0">
                <a:solidFill>
                  <a:schemeClr val="bg1"/>
                </a:solidFill>
              </a:rPr>
              <a:t>층을 쌓아 </a:t>
            </a:r>
            <a:r>
              <a:rPr lang="ko-KR" altLang="en-US" dirty="0" smtClean="0">
                <a:solidFill>
                  <a:schemeClr val="bg1"/>
                </a:solidFill>
              </a:rPr>
              <a:t>확장하고 </a:t>
            </a:r>
            <a:r>
              <a:rPr lang="ko-KR" altLang="en-US" dirty="0">
                <a:solidFill>
                  <a:schemeClr val="bg1"/>
                </a:solidFill>
              </a:rPr>
              <a:t>모델에 노출된 모든 입력 이미지가 매번 </a:t>
            </a:r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기반 층을 </a:t>
            </a:r>
            <a:r>
              <a:rPr lang="ko-KR" altLang="en-US" dirty="0" smtClean="0">
                <a:solidFill>
                  <a:schemeClr val="bg1"/>
                </a:solidFill>
              </a:rPr>
              <a:t>통과합니다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데이터 증식을 사용할 수 있지만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비용이 많이 든다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03" y="1239864"/>
            <a:ext cx="8364957" cy="511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4536" y="585165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증식을 사용하지 않은 빠른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8" y="2302787"/>
            <a:ext cx="7620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0" y="1228241"/>
            <a:ext cx="76485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4858719" y="4025683"/>
            <a:ext cx="891152" cy="4998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 flipV="1">
            <a:off x="5749871" y="4275593"/>
            <a:ext cx="2650210" cy="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00080" y="4093487"/>
            <a:ext cx="288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0.00002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4468" y="595086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증식을 사용하지 않은 빠른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6" y="1123142"/>
            <a:ext cx="5353050" cy="361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79" y="1136079"/>
            <a:ext cx="5419725" cy="361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2546" y="5114441"/>
            <a:ext cx="1123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약 </a:t>
            </a:r>
            <a:r>
              <a:rPr lang="en-US" altLang="ko-KR" dirty="0" smtClean="0">
                <a:solidFill>
                  <a:schemeClr val="bg1"/>
                </a:solidFill>
              </a:rPr>
              <a:t>90% </a:t>
            </a:r>
            <a:r>
              <a:rPr lang="ko-KR" altLang="en-US" dirty="0" smtClean="0">
                <a:solidFill>
                  <a:schemeClr val="bg1"/>
                </a:solidFill>
              </a:rPr>
              <a:t>의 검증 정확도에 도달했지만 </a:t>
            </a:r>
            <a:r>
              <a:rPr lang="ko-KR" altLang="en-US" dirty="0" err="1" smtClean="0">
                <a:solidFill>
                  <a:schemeClr val="bg1"/>
                </a:solidFill>
              </a:rPr>
              <a:t>드롭아웃을</a:t>
            </a:r>
            <a:r>
              <a:rPr lang="ko-KR" altLang="en-US" dirty="0" smtClean="0">
                <a:solidFill>
                  <a:schemeClr val="bg1"/>
                </a:solidFill>
              </a:rPr>
              <a:t> 사용했음에도 시작과 거의 동시에 과대적합이 일어났다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작은 </a:t>
            </a:r>
            <a:r>
              <a:rPr lang="ko-KR" altLang="en-US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dirty="0" smtClean="0">
                <a:solidFill>
                  <a:schemeClr val="bg1"/>
                </a:solidFill>
              </a:rPr>
              <a:t> 과대적합을 </a:t>
            </a:r>
            <a:r>
              <a:rPr lang="ko-KR" altLang="en-US" dirty="0" err="1" smtClean="0">
                <a:solidFill>
                  <a:schemeClr val="bg1"/>
                </a:solidFill>
              </a:rPr>
              <a:t>막기위한</a:t>
            </a:r>
            <a:r>
              <a:rPr lang="ko-KR" altLang="en-US" dirty="0" smtClean="0">
                <a:solidFill>
                  <a:schemeClr val="bg1"/>
                </a:solidFill>
              </a:rPr>
              <a:t> 필수적인 데이터 증식을 사용하지 않았기 때문입니다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6566" y="631270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증식을 사용하지 않은 빠른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239109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ko-KR" altLang="en-US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172722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FF19204-D82F-451E-8EEE-D500109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163895"/>
            <a:ext cx="9112776" cy="50337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65A40E9-3F8B-43E9-9698-8610D9EFCD85}"/>
              </a:ext>
            </a:extLst>
          </p:cNvPr>
          <p:cNvSpPr/>
          <p:nvPr/>
        </p:nvSpPr>
        <p:spPr>
          <a:xfrm>
            <a:off x="944880" y="723149"/>
            <a:ext cx="253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화살표: 왼쪽으로 구부러짐 28">
            <a:extLst>
              <a:ext uri="{FF2B5EF4-FFF2-40B4-BE49-F238E27FC236}">
                <a16:creationId xmlns:a16="http://schemas.microsoft.com/office/drawing/2014/main" xmlns="" id="{E57A3DED-504D-44B2-92D2-040059310F73}"/>
              </a:ext>
            </a:extLst>
          </p:cNvPr>
          <p:cNvSpPr/>
          <p:nvPr/>
        </p:nvSpPr>
        <p:spPr>
          <a:xfrm>
            <a:off x="7484012" y="2096086"/>
            <a:ext cx="281354" cy="647114"/>
          </a:xfrm>
          <a:prstGeom prst="curvedLeftArrow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xmlns="" id="{818868B5-3C7A-46B0-813B-0674E7FE5A92}"/>
              </a:ext>
            </a:extLst>
          </p:cNvPr>
          <p:cNvSpPr/>
          <p:nvPr/>
        </p:nvSpPr>
        <p:spPr>
          <a:xfrm>
            <a:off x="7537938" y="3330648"/>
            <a:ext cx="281354" cy="647114"/>
          </a:xfrm>
          <a:prstGeom prst="curvedLeftArrow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70BF0FF-8ECE-45A1-998E-F1CE8BEE444F}"/>
              </a:ext>
            </a:extLst>
          </p:cNvPr>
          <p:cNvSpPr txBox="1"/>
          <p:nvPr/>
        </p:nvSpPr>
        <p:spPr>
          <a:xfrm>
            <a:off x="7819292" y="330965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1/2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96011B-08AC-430D-9B0B-DB23D51EFEE5}"/>
              </a:ext>
            </a:extLst>
          </p:cNvPr>
          <p:cNvSpPr txBox="1"/>
          <p:nvPr/>
        </p:nvSpPr>
        <p:spPr>
          <a:xfrm>
            <a:off x="7819292" y="209340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1/2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93AEF6F-F738-41D1-817D-00D5163EB4F9}"/>
              </a:ext>
            </a:extLst>
          </p:cNvPr>
          <p:cNvSpPr/>
          <p:nvPr/>
        </p:nvSpPr>
        <p:spPr>
          <a:xfrm>
            <a:off x="4310896" y="712739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highlight>
                  <a:srgbClr val="293D7C"/>
                </a:highlight>
                <a:latin typeface="Consolas" panose="020B0609020204030204" pitchFamily="49" charset="0"/>
              </a:rPr>
              <a:t>#</a:t>
            </a:r>
            <a:r>
              <a:rPr lang="ko-KR" altLang="ko-KR" sz="2000" b="1" dirty="0" err="1">
                <a:solidFill>
                  <a:schemeClr val="bg1"/>
                </a:solidFill>
                <a:highlight>
                  <a:srgbClr val="293D7C"/>
                </a:highlight>
                <a:latin typeface="Consolas" panose="020B0609020204030204" pitchFamily="49" charset="0"/>
              </a:rPr>
              <a:t>input_shape</a:t>
            </a:r>
            <a:r>
              <a:rPr lang="ko-KR" altLang="ko-KR" sz="2000" b="1" dirty="0">
                <a:solidFill>
                  <a:schemeClr val="bg1"/>
                </a:solidFill>
                <a:highlight>
                  <a:srgbClr val="293D7C"/>
                </a:highlight>
                <a:latin typeface="Consolas" panose="020B0609020204030204" pitchFamily="49" charset="0"/>
              </a:rPr>
              <a:t>=(28, 28, 1)</a:t>
            </a:r>
            <a:endParaRPr lang="ko-KR" altLang="en-US" sz="2000" b="1" dirty="0">
              <a:solidFill>
                <a:schemeClr val="bg1"/>
              </a:solidFill>
              <a:highlight>
                <a:srgbClr val="293D7C"/>
              </a:highlight>
            </a:endParaRPr>
          </a:p>
        </p:txBody>
      </p:sp>
      <p:sp>
        <p:nvSpPr>
          <p:cNvPr id="12" name="실행 단추: 비어 있음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EE71D70A-9DFB-4F4C-A94F-0F7F1123BE8B}"/>
              </a:ext>
            </a:extLst>
          </p:cNvPr>
          <p:cNvSpPr/>
          <p:nvPr/>
        </p:nvSpPr>
        <p:spPr>
          <a:xfrm>
            <a:off x="10242809" y="5692492"/>
            <a:ext cx="629132" cy="481885"/>
          </a:xfrm>
          <a:prstGeom prst="actionButtonBlan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A31E09C-29B8-4F9F-AA03-7DAB436955A8}"/>
              </a:ext>
            </a:extLst>
          </p:cNvPr>
          <p:cNvSpPr/>
          <p:nvPr/>
        </p:nvSpPr>
        <p:spPr>
          <a:xfrm>
            <a:off x="3854599" y="4843420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320 + 18496 + 36928</a:t>
            </a:r>
          </a:p>
        </p:txBody>
      </p:sp>
    </p:spTree>
    <p:extLst>
      <p:ext uri="{BB962C8B-B14F-4D97-AF65-F5344CB8AC3E}">
        <p14:creationId xmlns:p14="http://schemas.microsoft.com/office/powerpoint/2010/main" val="2687259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4592" y="602834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데이터 증식을 사용한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2" y="1382094"/>
            <a:ext cx="5791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2" y="3401878"/>
            <a:ext cx="6838950" cy="29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7105" y="4231037"/>
            <a:ext cx="1084881" cy="3487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97104" y="4817389"/>
            <a:ext cx="1084881" cy="3487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4592" y="602834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데이터 증식을 사용한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0" y="3082064"/>
            <a:ext cx="603885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210" y="1185620"/>
            <a:ext cx="1074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동결 </a:t>
            </a:r>
            <a:r>
              <a:rPr lang="en-US" altLang="ko-KR" sz="2400" dirty="0">
                <a:solidFill>
                  <a:schemeClr val="bg1"/>
                </a:solidFill>
              </a:rPr>
              <a:t>(freezing): </a:t>
            </a:r>
            <a:r>
              <a:rPr lang="ko-KR" altLang="en-US" sz="2400" dirty="0">
                <a:solidFill>
                  <a:schemeClr val="bg1"/>
                </a:solidFill>
              </a:rPr>
              <a:t>학습시키고자 하지 않은 </a:t>
            </a:r>
            <a:r>
              <a:rPr lang="ko-KR" altLang="en-US" sz="2400" dirty="0" err="1">
                <a:solidFill>
                  <a:schemeClr val="bg1"/>
                </a:solidFill>
              </a:rPr>
              <a:t>레이어는</a:t>
            </a:r>
            <a:r>
              <a:rPr lang="ko-KR" altLang="en-US" sz="2400" dirty="0">
                <a:solidFill>
                  <a:schemeClr val="bg1"/>
                </a:solidFill>
              </a:rPr>
              <a:t> 가중치를 동결시켜서 </a:t>
            </a:r>
            <a:r>
              <a:rPr lang="ko-KR" altLang="en-US" sz="2400" dirty="0" err="1">
                <a:solidFill>
                  <a:schemeClr val="bg1"/>
                </a:solidFill>
              </a:rPr>
              <a:t>연산량을</a:t>
            </a:r>
            <a:r>
              <a:rPr lang="ko-KR" altLang="en-US" sz="2400" dirty="0">
                <a:solidFill>
                  <a:schemeClr val="bg1"/>
                </a:solidFill>
              </a:rPr>
              <a:t> 줄일 수 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1" y="2251129"/>
            <a:ext cx="24574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5.3.1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96646" y="211215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데이터 증식을 사용한 특성 추출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48" y="879176"/>
            <a:ext cx="4398909" cy="289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47" y="3855336"/>
            <a:ext cx="4398909" cy="283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7" y="879176"/>
            <a:ext cx="4411224" cy="289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7" y="3855336"/>
            <a:ext cx="4411224" cy="287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750" y="842097"/>
            <a:ext cx="6906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미세조정</a:t>
            </a:r>
            <a:r>
              <a:rPr lang="en-US" altLang="ko-KR" sz="2400" dirty="0" smtClean="0">
                <a:solidFill>
                  <a:schemeClr val="bg1"/>
                </a:solidFill>
              </a:rPr>
              <a:t>(Fine Tuning) : </a:t>
            </a:r>
            <a:r>
              <a:rPr lang="ko-KR" altLang="en-US" sz="2400" dirty="0">
                <a:solidFill>
                  <a:schemeClr val="bg1"/>
                </a:solidFill>
              </a:rPr>
              <a:t>기존 네트워크 추가 학습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84" y="842097"/>
            <a:ext cx="3476625" cy="564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6312" y="151739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사전에 훈련된 기반 네트워크 위에 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새로운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네트워크를 추가한다.</a:t>
            </a:r>
          </a:p>
          <a:p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2. 기반 네트워크를 동결한다.</a:t>
            </a:r>
          </a:p>
          <a:p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3. 새로 추가한 네트워크를 훈련한다.</a:t>
            </a:r>
          </a:p>
          <a:p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4. 기반 네트워크에서 일부 층의 동결을 해제한다.</a:t>
            </a:r>
          </a:p>
          <a:p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5. 동결을 해제한 층과 새로운 층을 함께 훈련한다.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0" y="4579749"/>
            <a:ext cx="6780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주의할 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미세조정을 </a:t>
            </a:r>
            <a:r>
              <a:rPr lang="ko-KR" altLang="en-US" dirty="0">
                <a:solidFill>
                  <a:schemeClr val="bg1"/>
                </a:solidFill>
              </a:rPr>
              <a:t>수행하려면 모든 </a:t>
            </a:r>
            <a:r>
              <a:rPr lang="ko-KR" altLang="en-US" dirty="0" err="1">
                <a:solidFill>
                  <a:schemeClr val="bg1"/>
                </a:solidFill>
              </a:rPr>
              <a:t>레이어가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차적인 학습을 마친 상태여야 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전체 네트워크가 아닌 마지막 </a:t>
            </a:r>
            <a:r>
              <a:rPr lang="en-US" altLang="ko-KR" dirty="0">
                <a:solidFill>
                  <a:schemeClr val="bg1"/>
                </a:solidFill>
              </a:rPr>
              <a:t>convolution </a:t>
            </a:r>
            <a:r>
              <a:rPr lang="ko-KR" altLang="en-US" dirty="0" err="1">
                <a:solidFill>
                  <a:schemeClr val="bg1"/>
                </a:solidFill>
              </a:rPr>
              <a:t>레이어만</a:t>
            </a:r>
            <a:r>
              <a:rPr lang="ko-KR" altLang="en-US" dirty="0">
                <a:solidFill>
                  <a:schemeClr val="bg1"/>
                </a:solidFill>
              </a:rPr>
              <a:t> 미세 조정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미세 조정을 할 때는 아주 작은 </a:t>
            </a:r>
            <a:r>
              <a:rPr lang="en-US" altLang="ko-KR" dirty="0">
                <a:solidFill>
                  <a:schemeClr val="bg1"/>
                </a:solidFill>
              </a:rPr>
              <a:t>learning rate</a:t>
            </a:r>
            <a:r>
              <a:rPr lang="ko-KR" altLang="en-US" dirty="0">
                <a:solidFill>
                  <a:schemeClr val="bg1"/>
                </a:solidFill>
              </a:rPr>
              <a:t>를 사용해야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750" y="842097"/>
            <a:ext cx="6906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미세조정</a:t>
            </a:r>
            <a:r>
              <a:rPr lang="en-US" altLang="ko-KR" sz="2400" dirty="0" smtClean="0">
                <a:solidFill>
                  <a:schemeClr val="bg1"/>
                </a:solidFill>
              </a:rPr>
              <a:t>(Fine Tuning) : </a:t>
            </a:r>
            <a:r>
              <a:rPr lang="ko-KR" altLang="en-US" sz="2400" dirty="0">
                <a:solidFill>
                  <a:schemeClr val="bg1"/>
                </a:solidFill>
              </a:rPr>
              <a:t>기존 네트워크 추가 학습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84" y="842097"/>
            <a:ext cx="3476625" cy="564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0300" y="1573078"/>
            <a:ext cx="6780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주의할 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미세조정을 </a:t>
            </a:r>
            <a:r>
              <a:rPr lang="ko-KR" altLang="en-US" dirty="0">
                <a:solidFill>
                  <a:schemeClr val="bg1"/>
                </a:solidFill>
              </a:rPr>
              <a:t>수행하려면 모든 </a:t>
            </a:r>
            <a:r>
              <a:rPr lang="ko-KR" altLang="en-US" dirty="0" err="1">
                <a:solidFill>
                  <a:schemeClr val="bg1"/>
                </a:solidFill>
              </a:rPr>
              <a:t>레이어가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차적인 학습을 마친 상태여야 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전체 </a:t>
            </a:r>
            <a:r>
              <a:rPr lang="ko-KR" altLang="en-US" dirty="0">
                <a:solidFill>
                  <a:schemeClr val="bg1"/>
                </a:solidFill>
              </a:rPr>
              <a:t>네트워크가 아닌 마지막 </a:t>
            </a:r>
            <a:r>
              <a:rPr lang="en-US" altLang="ko-KR" dirty="0">
                <a:solidFill>
                  <a:schemeClr val="bg1"/>
                </a:solidFill>
              </a:rPr>
              <a:t>convolution </a:t>
            </a:r>
            <a:r>
              <a:rPr lang="ko-KR" altLang="en-US" dirty="0" err="1">
                <a:solidFill>
                  <a:schemeClr val="bg1"/>
                </a:solidFill>
              </a:rPr>
              <a:t>레이어만</a:t>
            </a:r>
            <a:r>
              <a:rPr lang="ko-KR" altLang="en-US" dirty="0">
                <a:solidFill>
                  <a:schemeClr val="bg1"/>
                </a:solidFill>
              </a:rPr>
              <a:t> 미세 </a:t>
            </a:r>
            <a:r>
              <a:rPr lang="ko-KR" altLang="en-US" dirty="0" smtClean="0">
                <a:solidFill>
                  <a:schemeClr val="bg1"/>
                </a:solidFill>
              </a:rPr>
              <a:t>조정합니다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3.  </a:t>
            </a:r>
            <a:r>
              <a:rPr lang="ko-KR" altLang="en-US" dirty="0" smtClean="0">
                <a:solidFill>
                  <a:schemeClr val="bg1"/>
                </a:solidFill>
              </a:rPr>
              <a:t>미세 </a:t>
            </a:r>
            <a:r>
              <a:rPr lang="ko-KR" altLang="en-US" dirty="0">
                <a:solidFill>
                  <a:schemeClr val="bg1"/>
                </a:solidFill>
              </a:rPr>
              <a:t>조정을 할 때는 아주 작은 </a:t>
            </a:r>
            <a:r>
              <a:rPr lang="en-US" altLang="ko-KR" dirty="0">
                <a:solidFill>
                  <a:schemeClr val="bg1"/>
                </a:solidFill>
              </a:rPr>
              <a:t>learning rate</a:t>
            </a:r>
            <a:r>
              <a:rPr lang="ko-KR" altLang="en-US" dirty="0">
                <a:solidFill>
                  <a:schemeClr val="bg1"/>
                </a:solidFill>
              </a:rPr>
              <a:t>를 사용해야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9453966" y="5943600"/>
            <a:ext cx="1301858" cy="3409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92" y="4435400"/>
            <a:ext cx="56864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5548393" y="4610746"/>
            <a:ext cx="790414" cy="41845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5" y="695730"/>
            <a:ext cx="4289733" cy="275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5" y="3639728"/>
            <a:ext cx="4289733" cy="278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6" y="695730"/>
            <a:ext cx="4408379" cy="275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6" y="3639728"/>
            <a:ext cx="4408379" cy="275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843220" y="3091912"/>
            <a:ext cx="1449092" cy="12476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79505" y="2704454"/>
            <a:ext cx="205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지수이동평균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9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474" y="720671"/>
            <a:ext cx="205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지수이동평균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1" y="1504949"/>
            <a:ext cx="11185852" cy="360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7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5" y="695730"/>
            <a:ext cx="4289733" cy="275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5" y="3639728"/>
            <a:ext cx="4289733" cy="278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6" y="695730"/>
            <a:ext cx="4408379" cy="275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6" y="3639728"/>
            <a:ext cx="4408379" cy="275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843220" y="3091912"/>
            <a:ext cx="1449092" cy="12476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79505" y="2704454"/>
            <a:ext cx="205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지수이동평균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5.3.2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미세조정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21" y="1459908"/>
            <a:ext cx="8425707" cy="2786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0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0" y="0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5.3.3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48639" y="1516003"/>
            <a:ext cx="11081385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</a:t>
            </a:r>
            <a:r>
              <a:rPr lang="ko-KR" altLang="en-US" sz="2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아주 작은 </a:t>
            </a:r>
            <a:r>
              <a:rPr lang="ko-KR" altLang="en-US" sz="2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데이터셋에서도</a:t>
            </a: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처음부터 훈련해서 괜찮은 성능을 낼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작은 </a:t>
            </a:r>
            <a:r>
              <a:rPr lang="ko-KR" altLang="en-US" sz="2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데이터셋에서는</a:t>
            </a: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과대적합이 큰 문제이므로 데이터 증식은 이미지 데이터를 다룰 때 과대적합을 막을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 방식으로 새로운 </a:t>
            </a:r>
            <a:r>
              <a:rPr lang="ko-KR" altLang="en-US" sz="2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데이터셋에</a:t>
            </a: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기존 </a:t>
            </a:r>
            <a:r>
              <a:rPr lang="ko-KR" altLang="en-US" sz="2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쉽게 재사용할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추출을 보완하기 위해 미세 조정을 사용할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213506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239109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ko-KR" altLang="en-US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172722"/>
            <a:ext cx="532883" cy="53288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0ED428F6-8BE3-4DE5-84EC-817EAEA69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97" y="994401"/>
            <a:ext cx="1003935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layers.Flatten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,activation=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,activation=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6DE06E-E740-4EE2-9729-07985FB75DDB}"/>
              </a:ext>
            </a:extLst>
          </p:cNvPr>
          <p:cNvSpPr txBox="1"/>
          <p:nvPr/>
        </p:nvSpPr>
        <p:spPr>
          <a:xfrm>
            <a:off x="5789402" y="1031738"/>
            <a:ext cx="2471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# 3D -&gt; 1D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6119413-092F-4465-A2E3-233CFB9C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9446" y="2801432"/>
            <a:ext cx="6522462" cy="48219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9663EC8-34FD-49DE-A24A-15B6AFFD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37" y="2803216"/>
            <a:ext cx="7919024" cy="3359281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xmlns="" id="{515901F6-265C-4C68-BB11-D5782565F340}"/>
              </a:ext>
            </a:extLst>
          </p:cNvPr>
          <p:cNvSpPr/>
          <p:nvPr/>
        </p:nvSpPr>
        <p:spPr>
          <a:xfrm>
            <a:off x="8656966" y="2846717"/>
            <a:ext cx="897147" cy="582283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0B0234A-F762-4B81-86DF-A30C2A248B88}"/>
              </a:ext>
            </a:extLst>
          </p:cNvPr>
          <p:cNvSpPr txBox="1"/>
          <p:nvPr/>
        </p:nvSpPr>
        <p:spPr>
          <a:xfrm>
            <a:off x="264735" y="3554083"/>
            <a:ext cx="8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E8B74C-CCB1-49B6-8038-5ACD08F08EAA}"/>
              </a:ext>
            </a:extLst>
          </p:cNvPr>
          <p:cNvSpPr txBox="1"/>
          <p:nvPr/>
        </p:nvSpPr>
        <p:spPr>
          <a:xfrm>
            <a:off x="174445" y="4676066"/>
            <a:ext cx="8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5BCF31A-1B3B-49DC-96E7-C67717F840DD}"/>
              </a:ext>
            </a:extLst>
          </p:cNvPr>
          <p:cNvSpPr txBox="1"/>
          <p:nvPr/>
        </p:nvSpPr>
        <p:spPr>
          <a:xfrm>
            <a:off x="175632" y="5751672"/>
            <a:ext cx="8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6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xmlns:p14="http://schemas.microsoft.com/office/powerpoint/2010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927985" y="2789555"/>
            <a:ext cx="55854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5.4</a:t>
            </a:r>
            <a:r>
              <a:rPr sz="36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  컨브넷 학습 시각화</a:t>
            </a:r>
            <a:endParaRPr lang="ko-KR" altLang="en-US" sz="3600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p14="http://schemas.microsoft.com/office/powerpoint/2010/main" id="{F3411829-A4A0-4760-A8AE-12A944267E88}"/>
              </a:ext>
            </a:extLst>
          </p:cNvPr>
          <p:cNvSpPr txBox="1"/>
          <p:nvPr/>
        </p:nvSpPr>
        <p:spPr>
          <a:xfrm>
            <a:off x="11003915" y="6576060"/>
            <a:ext cx="118808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xmlns:p14="http://schemas.microsoft.com/office/powerpoint/2010/main" id="{414ED566-64CC-4EAA-B4B6-F5ED557C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5" y="5891530"/>
            <a:ext cx="685165" cy="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xmlns:p14="http://schemas.microsoft.com/office/powerpoint/2010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xmlns:p14="http://schemas.microsoft.com/office/powerpoint/2010/main" id="{438DB477-FB76-4864-BF7D-B98CE16541AC}"/>
              </a:ext>
            </a:extLst>
          </p:cNvPr>
          <p:cNvSpPr txBox="1"/>
          <p:nvPr/>
        </p:nvSpPr>
        <p:spPr>
          <a:xfrm>
            <a:off x="576580" y="381635"/>
            <a:ext cx="3841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컨브넷 학습 시각화</a:t>
            </a:r>
            <a:endParaRPr lang="ko-KR" altLang="en-US" sz="3200">
              <a:solidFill>
                <a:schemeClr val="bg1"/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p14="http://schemas.microsoft.com/office/powerpoint/2010/main" id="{F3411829-A4A0-4760-A8AE-12A944267E88}"/>
              </a:ext>
            </a:extLst>
          </p:cNvPr>
          <p:cNvSpPr txBox="1"/>
          <p:nvPr/>
        </p:nvSpPr>
        <p:spPr>
          <a:xfrm>
            <a:off x="11003915" y="6576060"/>
            <a:ext cx="118808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xmlns:p14="http://schemas.microsoft.com/office/powerpoint/2010/main" id="{414ED566-64CC-4EAA-B4B6-F5ED557C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5" y="5891530"/>
            <a:ext cx="685165" cy="685165"/>
          </a:xfrm>
          <a:prstGeom prst="rect">
            <a:avLst/>
          </a:prstGeom>
        </p:spPr>
      </p:pic>
      <p:sp>
        <p:nvSpPr>
          <p:cNvPr id="24" name="직사각형 23"/>
          <p:cNvSpPr>
            <a:spLocks/>
          </p:cNvSpPr>
          <p:nvPr/>
        </p:nvSpPr>
        <p:spPr>
          <a:xfrm>
            <a:off x="3292475" y="2069465"/>
            <a:ext cx="6118860" cy="26746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컨브넷 중간층의 출력을 시각화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컨브넷 필터를 시각화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클래스 활성화에 대한 히트맵 시각화</a:t>
            </a:r>
            <a:endParaRPr lang="ko-KR" altLang="en-US" sz="2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52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xmlns:p14="http://schemas.microsoft.com/office/powerpoint/2010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xmlns:p14="http://schemas.microsoft.com/office/powerpoint/2010/main" id="{438DB477-FB76-4864-BF7D-B98CE16541AC}"/>
              </a:ext>
            </a:extLst>
          </p:cNvPr>
          <p:cNvSpPr txBox="1"/>
          <p:nvPr/>
        </p:nvSpPr>
        <p:spPr>
          <a:xfrm>
            <a:off x="576580" y="381635"/>
            <a:ext cx="6076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컨브넷 중간층의 출력을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p14="http://schemas.microsoft.com/office/powerpoint/2010/main" id="{F3411829-A4A0-4760-A8AE-12A944267E88}"/>
              </a:ext>
            </a:extLst>
          </p:cNvPr>
          <p:cNvSpPr txBox="1"/>
          <p:nvPr/>
        </p:nvSpPr>
        <p:spPr>
          <a:xfrm>
            <a:off x="11003915" y="6576060"/>
            <a:ext cx="118808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xmlns:p14="http://schemas.microsoft.com/office/powerpoint/2010/main" id="{414ED566-64CC-4EAA-B4B6-F5ED557C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5" y="5891530"/>
            <a:ext cx="685165" cy="685165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55" y="1175385"/>
            <a:ext cx="8935085" cy="471868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2386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xmlns:p14="http://schemas.microsoft.com/office/powerpoint/2010/main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p14="http://schemas.microsoft.com/office/powerpoint/2010/main" id="{F3411829-A4A0-4760-A8AE-12A944267E88}"/>
              </a:ext>
            </a:extLst>
          </p:cNvPr>
          <p:cNvSpPr txBox="1"/>
          <p:nvPr/>
        </p:nvSpPr>
        <p:spPr>
          <a:xfrm>
            <a:off x="11003915" y="6576060"/>
            <a:ext cx="118808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별별선생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 15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xmlns:p14="http://schemas.microsoft.com/office/powerpoint/2010/main" id="{414ED566-64CC-4EAA-B4B6-F5ED557CC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5" y="5891530"/>
            <a:ext cx="685165" cy="685165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" y="405765"/>
            <a:ext cx="11191240" cy="587057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31140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387985"/>
            <a:ext cx="11211560" cy="583946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9421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364490"/>
            <a:ext cx="11163935" cy="586359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7311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80135"/>
            <a:ext cx="4979670" cy="46469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6718935" y="2640330"/>
            <a:ext cx="5038090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상위 층으로 갈수록 이미지의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시각적 콘텐츠에 관한 정보가 점점 줄어들고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이미지의 클래스에 관한 정보가 증가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255" y="334010"/>
            <a:ext cx="11398250" cy="607949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9985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6076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컨브넷 중간층의 출력을 시각화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65" y="1342390"/>
            <a:ext cx="5117465" cy="4551680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74343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1402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L2노름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05" y="1531620"/>
            <a:ext cx="8004810" cy="16186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70" y="3745230"/>
            <a:ext cx="7969885" cy="191071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6400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26ABF63-DCFE-4A26-AB54-44662E201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4" y="955867"/>
            <a:ext cx="10240101" cy="50308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80A0D4E-BAC8-40AD-A4B4-60688F60F8F4}"/>
              </a:ext>
            </a:extLst>
          </p:cNvPr>
          <p:cNvSpPr/>
          <p:nvPr/>
        </p:nvSpPr>
        <p:spPr>
          <a:xfrm>
            <a:off x="2610678" y="2186609"/>
            <a:ext cx="1060174" cy="400110"/>
          </a:xfrm>
          <a:custGeom>
            <a:avLst/>
            <a:gdLst>
              <a:gd name="connsiteX0" fmla="*/ 0 w 1060174"/>
              <a:gd name="connsiteY0" fmla="*/ 0 h 400110"/>
              <a:gd name="connsiteX1" fmla="*/ 519485 w 1060174"/>
              <a:gd name="connsiteY1" fmla="*/ 0 h 400110"/>
              <a:gd name="connsiteX2" fmla="*/ 1060174 w 1060174"/>
              <a:gd name="connsiteY2" fmla="*/ 0 h 400110"/>
              <a:gd name="connsiteX3" fmla="*/ 1060174 w 1060174"/>
              <a:gd name="connsiteY3" fmla="*/ 400110 h 400110"/>
              <a:gd name="connsiteX4" fmla="*/ 530087 w 1060174"/>
              <a:gd name="connsiteY4" fmla="*/ 400110 h 400110"/>
              <a:gd name="connsiteX5" fmla="*/ 0 w 1060174"/>
              <a:gd name="connsiteY5" fmla="*/ 400110 h 400110"/>
              <a:gd name="connsiteX6" fmla="*/ 0 w 1060174"/>
              <a:gd name="connsiteY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174" h="400110" extrusionOk="0">
                <a:moveTo>
                  <a:pt x="0" y="0"/>
                </a:moveTo>
                <a:cubicBezTo>
                  <a:pt x="145463" y="25263"/>
                  <a:pt x="295699" y="19337"/>
                  <a:pt x="519485" y="0"/>
                </a:cubicBezTo>
                <a:cubicBezTo>
                  <a:pt x="743272" y="-19337"/>
                  <a:pt x="808828" y="-3154"/>
                  <a:pt x="1060174" y="0"/>
                </a:cubicBezTo>
                <a:cubicBezTo>
                  <a:pt x="1053109" y="121854"/>
                  <a:pt x="1071881" y="286547"/>
                  <a:pt x="1060174" y="400110"/>
                </a:cubicBezTo>
                <a:cubicBezTo>
                  <a:pt x="899632" y="420726"/>
                  <a:pt x="764759" y="397124"/>
                  <a:pt x="530087" y="400110"/>
                </a:cubicBezTo>
                <a:cubicBezTo>
                  <a:pt x="295415" y="403096"/>
                  <a:pt x="239736" y="408672"/>
                  <a:pt x="0" y="400110"/>
                </a:cubicBezTo>
                <a:cubicBezTo>
                  <a:pt x="-9402" y="214167"/>
                  <a:pt x="7985" y="18732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FF95AF3-140F-4466-A04B-A7B3C0EFF1FA}"/>
              </a:ext>
            </a:extLst>
          </p:cNvPr>
          <p:cNvSpPr/>
          <p:nvPr/>
        </p:nvSpPr>
        <p:spPr>
          <a:xfrm>
            <a:off x="5565913" y="2186609"/>
            <a:ext cx="1060174" cy="400110"/>
          </a:xfrm>
          <a:custGeom>
            <a:avLst/>
            <a:gdLst>
              <a:gd name="connsiteX0" fmla="*/ 0 w 1060174"/>
              <a:gd name="connsiteY0" fmla="*/ 0 h 400110"/>
              <a:gd name="connsiteX1" fmla="*/ 519485 w 1060174"/>
              <a:gd name="connsiteY1" fmla="*/ 0 h 400110"/>
              <a:gd name="connsiteX2" fmla="*/ 1060174 w 1060174"/>
              <a:gd name="connsiteY2" fmla="*/ 0 h 400110"/>
              <a:gd name="connsiteX3" fmla="*/ 1060174 w 1060174"/>
              <a:gd name="connsiteY3" fmla="*/ 400110 h 400110"/>
              <a:gd name="connsiteX4" fmla="*/ 530087 w 1060174"/>
              <a:gd name="connsiteY4" fmla="*/ 400110 h 400110"/>
              <a:gd name="connsiteX5" fmla="*/ 0 w 1060174"/>
              <a:gd name="connsiteY5" fmla="*/ 400110 h 400110"/>
              <a:gd name="connsiteX6" fmla="*/ 0 w 1060174"/>
              <a:gd name="connsiteY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174" h="400110" extrusionOk="0">
                <a:moveTo>
                  <a:pt x="0" y="0"/>
                </a:moveTo>
                <a:cubicBezTo>
                  <a:pt x="145463" y="25263"/>
                  <a:pt x="295699" y="19337"/>
                  <a:pt x="519485" y="0"/>
                </a:cubicBezTo>
                <a:cubicBezTo>
                  <a:pt x="743272" y="-19337"/>
                  <a:pt x="808828" y="-3154"/>
                  <a:pt x="1060174" y="0"/>
                </a:cubicBezTo>
                <a:cubicBezTo>
                  <a:pt x="1053109" y="121854"/>
                  <a:pt x="1071881" y="286547"/>
                  <a:pt x="1060174" y="400110"/>
                </a:cubicBezTo>
                <a:cubicBezTo>
                  <a:pt x="899632" y="420726"/>
                  <a:pt x="764759" y="397124"/>
                  <a:pt x="530087" y="400110"/>
                </a:cubicBezTo>
                <a:cubicBezTo>
                  <a:pt x="295415" y="403096"/>
                  <a:pt x="239736" y="408672"/>
                  <a:pt x="0" y="400110"/>
                </a:cubicBezTo>
                <a:cubicBezTo>
                  <a:pt x="-9402" y="214167"/>
                  <a:pt x="7985" y="187328"/>
                  <a:pt x="0" y="0"/>
                </a:cubicBezTo>
                <a:close/>
              </a:path>
            </a:pathLst>
          </a:custGeom>
          <a:noFill/>
          <a:ln w="444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2DB8F44-4D32-40E6-A7DF-373087B495DA}"/>
              </a:ext>
            </a:extLst>
          </p:cNvPr>
          <p:cNvSpPr/>
          <p:nvPr/>
        </p:nvSpPr>
        <p:spPr>
          <a:xfrm>
            <a:off x="3620410" y="4523058"/>
            <a:ext cx="333955" cy="418259"/>
          </a:xfrm>
          <a:custGeom>
            <a:avLst/>
            <a:gdLst>
              <a:gd name="connsiteX0" fmla="*/ 0 w 333955"/>
              <a:gd name="connsiteY0" fmla="*/ 0 h 418259"/>
              <a:gd name="connsiteX1" fmla="*/ 333955 w 333955"/>
              <a:gd name="connsiteY1" fmla="*/ 0 h 418259"/>
              <a:gd name="connsiteX2" fmla="*/ 333955 w 333955"/>
              <a:gd name="connsiteY2" fmla="*/ 418259 h 418259"/>
              <a:gd name="connsiteX3" fmla="*/ 0 w 333955"/>
              <a:gd name="connsiteY3" fmla="*/ 418259 h 418259"/>
              <a:gd name="connsiteX4" fmla="*/ 0 w 333955"/>
              <a:gd name="connsiteY4" fmla="*/ 0 h 41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55" h="418259" extrusionOk="0">
                <a:moveTo>
                  <a:pt x="0" y="0"/>
                </a:moveTo>
                <a:cubicBezTo>
                  <a:pt x="80311" y="-437"/>
                  <a:pt x="184302" y="-7634"/>
                  <a:pt x="333955" y="0"/>
                </a:cubicBezTo>
                <a:cubicBezTo>
                  <a:pt x="353351" y="111037"/>
                  <a:pt x="341930" y="267167"/>
                  <a:pt x="333955" y="418259"/>
                </a:cubicBezTo>
                <a:cubicBezTo>
                  <a:pt x="234718" y="424501"/>
                  <a:pt x="97040" y="406519"/>
                  <a:pt x="0" y="418259"/>
                </a:cubicBezTo>
                <a:cubicBezTo>
                  <a:pt x="8108" y="227758"/>
                  <a:pt x="14059" y="12454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>
                <a:alpha val="66000"/>
              </a:srgb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6D76423-857A-4C34-96AD-FDCAB9A671E3}"/>
              </a:ext>
            </a:extLst>
          </p:cNvPr>
          <p:cNvSpPr/>
          <p:nvPr/>
        </p:nvSpPr>
        <p:spPr>
          <a:xfrm>
            <a:off x="6347360" y="4478896"/>
            <a:ext cx="333955" cy="418258"/>
          </a:xfrm>
          <a:custGeom>
            <a:avLst/>
            <a:gdLst>
              <a:gd name="connsiteX0" fmla="*/ 0 w 333955"/>
              <a:gd name="connsiteY0" fmla="*/ 0 h 418258"/>
              <a:gd name="connsiteX1" fmla="*/ 333955 w 333955"/>
              <a:gd name="connsiteY1" fmla="*/ 0 h 418258"/>
              <a:gd name="connsiteX2" fmla="*/ 333955 w 333955"/>
              <a:gd name="connsiteY2" fmla="*/ 418258 h 418258"/>
              <a:gd name="connsiteX3" fmla="*/ 0 w 333955"/>
              <a:gd name="connsiteY3" fmla="*/ 418258 h 418258"/>
              <a:gd name="connsiteX4" fmla="*/ 0 w 333955"/>
              <a:gd name="connsiteY4" fmla="*/ 0 h 41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55" h="418258" extrusionOk="0">
                <a:moveTo>
                  <a:pt x="0" y="0"/>
                </a:moveTo>
                <a:cubicBezTo>
                  <a:pt x="80311" y="-437"/>
                  <a:pt x="184302" y="-7634"/>
                  <a:pt x="333955" y="0"/>
                </a:cubicBezTo>
                <a:cubicBezTo>
                  <a:pt x="346403" y="118689"/>
                  <a:pt x="338271" y="272227"/>
                  <a:pt x="333955" y="418258"/>
                </a:cubicBezTo>
                <a:cubicBezTo>
                  <a:pt x="234718" y="424500"/>
                  <a:pt x="97040" y="406518"/>
                  <a:pt x="0" y="418258"/>
                </a:cubicBezTo>
                <a:cubicBezTo>
                  <a:pt x="10730" y="221421"/>
                  <a:pt x="-20767" y="116625"/>
                  <a:pt x="0" y="0"/>
                </a:cubicBezTo>
                <a:close/>
              </a:path>
            </a:pathLst>
          </a:custGeom>
          <a:noFill/>
          <a:ln w="44450">
            <a:solidFill>
              <a:schemeClr val="accent2">
                <a:lumMod val="75000"/>
                <a:alpha val="56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A5C48E-DBE1-43A1-9E82-A9EB0903AF83}"/>
              </a:ext>
            </a:extLst>
          </p:cNvPr>
          <p:cNvSpPr txBox="1"/>
          <p:nvPr/>
        </p:nvSpPr>
        <p:spPr>
          <a:xfrm>
            <a:off x="6347360" y="5493367"/>
            <a:ext cx="185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7 * 7 * 32 =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20A55A-3E8B-4B49-B0B1-BDB9C2D03FC8}"/>
              </a:ext>
            </a:extLst>
          </p:cNvPr>
          <p:cNvSpPr txBox="1"/>
          <p:nvPr/>
        </p:nvSpPr>
        <p:spPr>
          <a:xfrm>
            <a:off x="3140765" y="3584019"/>
            <a:ext cx="95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16</a:t>
            </a:r>
            <a:r>
              <a:rPr lang="ko-KR" altLang="en-US" sz="1600" dirty="0"/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883FC5-CA37-405B-B715-3B68605973FB}"/>
              </a:ext>
            </a:extLst>
          </p:cNvPr>
          <p:cNvSpPr txBox="1"/>
          <p:nvPr/>
        </p:nvSpPr>
        <p:spPr>
          <a:xfrm>
            <a:off x="5871301" y="3768685"/>
            <a:ext cx="95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32</a:t>
            </a:r>
            <a:r>
              <a:rPr lang="ko-KR" altLang="en-US" sz="14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209589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2418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L2노름 예시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0510" y="2393315"/>
            <a:ext cx="9102090" cy="228409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344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1402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지수꼴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240790"/>
            <a:ext cx="11024235" cy="472503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20422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1402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지수꼴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240790"/>
            <a:ext cx="11024235" cy="472503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0668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60763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컨브넷 중간층의 출력을 시각화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" y="966470"/>
            <a:ext cx="5117465" cy="45516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80" y="961390"/>
            <a:ext cx="5297170" cy="455866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2149475" y="5708015"/>
            <a:ext cx="23723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하위층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8163560" y="5708650"/>
            <a:ext cx="23723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상위층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841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히트맵 시각화 하기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" y="1145540"/>
            <a:ext cx="11143615" cy="5107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9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24187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히트맵 추출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739775" y="1456055"/>
            <a:ext cx="1049909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1. 입력 이미지가 주어짐</a:t>
            </a:r>
            <a:endParaRPr lang="ko-KR" altLang="en-US" sz="2000" b="0" i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2. 합성곱 층에 있는 특성 맵의 출력을 추출</a:t>
            </a:r>
            <a:endParaRPr lang="ko-KR" altLang="en-US" sz="2000" b="0" i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3. 특성 맵의 모든 채널 출력에 채널에 대한 클래스의 그래디언트 평균을 곱함</a:t>
            </a:r>
            <a:endParaRPr lang="ko-KR" altLang="en-US" sz="2000" b="0" i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4.  입력 이미지가 각 채널을 활성화하는 정도'에 대한 공간적인 맵을 </a:t>
            </a:r>
            <a:endParaRPr lang="ko-KR" altLang="en-US" sz="2000" b="0" i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   클래스에 대한 각 채널의 중요도'로 가중치를 부여하여 입력 이미지가 </a:t>
            </a:r>
            <a:endParaRPr lang="ko-KR" altLang="en-US" sz="2000" b="0" i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just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   클래스를 활성화하는 정도에 대한 공간적인 맵을 만듬 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7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1051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0" i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CAM(</a:t>
            </a:r>
            <a:r>
              <a:rPr sz="2800" b="0" i="0">
                <a:solidFill>
                  <a:schemeClr val="bg1"/>
                </a:solidFill>
                <a:latin typeface="나눔고딕" charset="0"/>
                <a:ea typeface="나눔고딕" charset="0"/>
              </a:rPr>
              <a:t>Class Activation Map) 를 이용</a:t>
            </a:r>
            <a:endParaRPr lang="ko-KR" altLang="en-US" sz="2800">
              <a:solidFill>
                <a:schemeClr val="bg1"/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" y="1448435"/>
            <a:ext cx="10944860" cy="392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36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3841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히트맵 시각화 하기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1002030" y="2576830"/>
            <a:ext cx="10165080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 dirty="0">
                <a:solidFill>
                  <a:srgbClr val="112E46"/>
                </a:solidFill>
                <a:latin typeface="se-nanumgothic" charset="0"/>
                <a:ea typeface="se-nanumgothic" charset="0"/>
              </a:rPr>
              <a:t>-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이미지의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어느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부분이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컨브넷의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최종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분류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결정에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기여하는지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이해하는데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유용</a:t>
            </a:r>
            <a:endParaRPr lang="ko-KR" altLang="en-US" sz="2000" b="0" i="0" dirty="0">
              <a:solidFill>
                <a:schemeClr val="bg1"/>
              </a:solidFill>
              <a:latin typeface="se-nanumgothic" charset="0"/>
              <a:ea typeface="se-nanumgothic" charset="0"/>
            </a:endParaRPr>
          </a:p>
          <a:p>
            <a:pPr marL="0" indent="0" algn="l" defTabSz="508000" eaLnBrk="1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-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이미지에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특정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물체가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있는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위치를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파악하는데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사용할</a:t>
            </a:r>
            <a:r>
              <a:rPr sz="2000" b="0" i="0" dirty="0">
                <a:solidFill>
                  <a:schemeClr val="bg1"/>
                </a:solidFill>
                <a:latin typeface="se-nanumgothic" charset="0"/>
                <a:ea typeface="se-nanumgothic" charset="0"/>
              </a:rPr>
              <a:t> 수 </a:t>
            </a:r>
            <a:r>
              <a:rPr sz="2000" b="0" i="0" dirty="0" err="1">
                <a:solidFill>
                  <a:schemeClr val="bg1"/>
                </a:solidFill>
                <a:latin typeface="se-nanumgothic" charset="0"/>
                <a:ea typeface="se-nanumgothic" charset="0"/>
              </a:rPr>
              <a:t>있음</a:t>
            </a:r>
            <a:endParaRPr lang="ko-KR" altLang="en-US" sz="20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3590" y="347438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" y="214665"/>
            <a:ext cx="532883" cy="53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E75958-BA47-430F-BA49-A46AB39B87BA}"/>
              </a:ext>
            </a:extLst>
          </p:cNvPr>
          <p:cNvSpPr txBox="1"/>
          <p:nvPr/>
        </p:nvSpPr>
        <p:spPr>
          <a:xfrm>
            <a:off x="801342" y="1590149"/>
            <a:ext cx="5827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</a:rPr>
              <a:t>자연어 처리 </a:t>
            </a:r>
            <a:r>
              <a:rPr lang="en-US" altLang="ko-KR" sz="2200" dirty="0">
                <a:solidFill>
                  <a:schemeClr val="bg1"/>
                </a:solidFill>
              </a:rPr>
              <a:t>= </a:t>
            </a:r>
            <a:r>
              <a:rPr lang="ko-KR" altLang="en-US" sz="2200" dirty="0">
                <a:solidFill>
                  <a:schemeClr val="bg1"/>
                </a:solidFill>
              </a:rPr>
              <a:t>단어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문장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문단 패턴인식</a:t>
            </a:r>
            <a:endParaRPr lang="en-US" altLang="ko-KR" sz="2200" dirty="0">
              <a:solidFill>
                <a:schemeClr val="bg1"/>
              </a:solidFill>
            </a:endParaRPr>
          </a:p>
          <a:p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ko-KR" altLang="en-US" sz="2200" dirty="0" err="1">
                <a:solidFill>
                  <a:schemeClr val="bg1"/>
                </a:solidFill>
              </a:rPr>
              <a:t>딥러닝모델은</a:t>
            </a:r>
            <a:r>
              <a:rPr lang="ko-KR" altLang="en-US" sz="2200" dirty="0">
                <a:solidFill>
                  <a:schemeClr val="bg1"/>
                </a:solidFill>
              </a:rPr>
              <a:t> 수치형 </a:t>
            </a:r>
            <a:r>
              <a:rPr lang="ko-KR" altLang="en-US" sz="2200" dirty="0" err="1">
                <a:solidFill>
                  <a:schemeClr val="bg1"/>
                </a:solidFill>
              </a:rPr>
              <a:t>텐서만</a:t>
            </a:r>
            <a:r>
              <a:rPr lang="ko-KR" altLang="en-US" sz="2200" dirty="0">
                <a:solidFill>
                  <a:schemeClr val="bg1"/>
                </a:solidFill>
              </a:rPr>
              <a:t> 다룸</a:t>
            </a:r>
            <a:endParaRPr lang="en-US" altLang="ko-KR" sz="2200" dirty="0">
              <a:solidFill>
                <a:schemeClr val="bg1"/>
              </a:solidFill>
            </a:endParaRPr>
          </a:p>
          <a:p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ko-KR" altLang="en-US" sz="2200" dirty="0">
                <a:solidFill>
                  <a:schemeClr val="bg1"/>
                </a:solidFill>
              </a:rPr>
              <a:t>따라서 텍스트 벡터화 필수</a:t>
            </a:r>
            <a:r>
              <a:rPr lang="en-US" altLang="ko-KR" sz="2200" dirty="0">
                <a:solidFill>
                  <a:schemeClr val="bg1"/>
                </a:solidFill>
              </a:rPr>
              <a:t>(</a:t>
            </a:r>
            <a:r>
              <a:rPr lang="ko-KR" altLang="en-US" sz="2200" dirty="0">
                <a:solidFill>
                  <a:schemeClr val="bg1"/>
                </a:solidFill>
              </a:rPr>
              <a:t>토큰화</a:t>
            </a:r>
            <a:r>
              <a:rPr lang="en-US" altLang="ko-KR" sz="2200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토큰에 </a:t>
            </a:r>
            <a:r>
              <a:rPr lang="ko-KR" altLang="en-US" sz="2200" dirty="0" err="1">
                <a:solidFill>
                  <a:schemeClr val="bg1"/>
                </a:solidFill>
              </a:rPr>
              <a:t>수치형벡터</a:t>
            </a:r>
            <a:r>
              <a:rPr lang="ko-KR" altLang="en-US" sz="2200" dirty="0">
                <a:solidFill>
                  <a:schemeClr val="bg1"/>
                </a:solidFill>
              </a:rPr>
              <a:t> 연결</a:t>
            </a:r>
            <a:endParaRPr lang="en-US" altLang="ko-KR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A104BB-77E9-4F1B-9B71-A05E5D1F1C8A}"/>
              </a:ext>
            </a:extLst>
          </p:cNvPr>
          <p:cNvSpPr txBox="1"/>
          <p:nvPr/>
        </p:nvSpPr>
        <p:spPr>
          <a:xfrm>
            <a:off x="1128405" y="4636156"/>
            <a:ext cx="447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*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단어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문자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, n-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그램 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= </a:t>
            </a:r>
            <a:r>
              <a:rPr lang="ko-KR" altLang="en-US" sz="2000" dirty="0">
                <a:solidFill>
                  <a:schemeClr val="bg2">
                    <a:lumMod val="90000"/>
                  </a:schemeClr>
                </a:solidFill>
              </a:rPr>
              <a:t>토큰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</a:rPr>
              <a:t>(token)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66F16F0-E0C0-4CAD-ABB0-070CB397DA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25" y="2022390"/>
            <a:ext cx="7825888" cy="26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801342" y="214665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" y="214665"/>
            <a:ext cx="532883" cy="53288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9BD5458C-13B6-48C6-8289-7C93001E1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53" y="878276"/>
            <a:ext cx="8979058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keras.preprocessing.text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my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homework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가장 빈도가 높은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1,000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 단어만 선택하도록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객체를 만듭니다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tokenizer.fit_on_texts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단어 인덱스</a:t>
            </a:r>
            <a:r>
              <a:rPr lang="en-US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tokenizer.texts_to_sequences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문자열을 정수 인덱스의 리스트로 변환합니다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lang="en-US" altLang="ko-KR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직접 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핫 이진 벡터 표현을 얻을 수 있습니다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핫 인코딩 외에 다른 벡터화 방법들도 제공합니다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one_hot_results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tokenizer.texts_to_matrix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계산된 단어 인덱스를 구합니다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tokenizer.word_index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tokens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9AC5BF-8BAD-467C-88FA-F4CF5871C165}"/>
              </a:ext>
            </a:extLst>
          </p:cNvPr>
          <p:cNvSpPr txBox="1"/>
          <p:nvPr/>
        </p:nvSpPr>
        <p:spPr>
          <a:xfrm>
            <a:off x="4384053" y="-21893"/>
            <a:ext cx="7807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&gt;&gt;&gt;print(samples)</a:t>
            </a:r>
          </a:p>
          <a:p>
            <a:r>
              <a:rPr lang="en-US" altLang="ko-KR" sz="2200" b="1" dirty="0">
                <a:solidFill>
                  <a:schemeClr val="bg1"/>
                </a:solidFill>
              </a:rPr>
              <a:t>['The cat sat on the mat.’, 'The dog ate my homework.']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945B81-5667-4D3C-85C1-383346BBB6F1}"/>
              </a:ext>
            </a:extLst>
          </p:cNvPr>
          <p:cNvSpPr txBox="1"/>
          <p:nvPr/>
        </p:nvSpPr>
        <p:spPr>
          <a:xfrm>
            <a:off x="5756833" y="2598003"/>
            <a:ext cx="753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highlight>
                  <a:srgbClr val="FFFF00"/>
                </a:highlight>
              </a:rPr>
              <a:t>&gt;&gt;&gt;print(sequences)</a:t>
            </a:r>
          </a:p>
          <a:p>
            <a:r>
              <a:rPr lang="en-US" altLang="ko-KR" sz="2400" b="1" dirty="0">
                <a:solidFill>
                  <a:srgbClr val="002060"/>
                </a:solidFill>
                <a:highlight>
                  <a:srgbClr val="FFFF00"/>
                </a:highlight>
              </a:rPr>
              <a:t>[[1, 2, 3, 4, 1, 5], [1, 6, 7, 8, 9]]</a:t>
            </a:r>
            <a:endParaRPr lang="ko-KR" altLang="en-US" sz="2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5AAB04D-76B3-4173-BB43-1E3038F538AA}"/>
              </a:ext>
            </a:extLst>
          </p:cNvPr>
          <p:cNvSpPr/>
          <p:nvPr/>
        </p:nvSpPr>
        <p:spPr>
          <a:xfrm>
            <a:off x="4619966" y="5535689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highlight>
                  <a:srgbClr val="808000"/>
                </a:highlight>
                <a:latin typeface="Courier New" panose="02070309020205020404" pitchFamily="49" charset="0"/>
              </a:rPr>
              <a:t># Found 9 unique tokens.</a:t>
            </a:r>
            <a:endParaRPr lang="ko-KR" altLang="en-US" sz="2000" dirty="0">
              <a:highlight>
                <a:srgbClr val="808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66ACE2F-5790-4321-A249-A3B6367E9070}"/>
              </a:ext>
            </a:extLst>
          </p:cNvPr>
          <p:cNvSpPr txBox="1"/>
          <p:nvPr/>
        </p:nvSpPr>
        <p:spPr>
          <a:xfrm>
            <a:off x="9359111" y="4964061"/>
            <a:ext cx="285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다른모드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Binary, count, </a:t>
            </a:r>
            <a:r>
              <a:rPr lang="en-US" altLang="ko-KR" dirty="0" err="1">
                <a:solidFill>
                  <a:schemeClr val="bg1"/>
                </a:solidFill>
              </a:rPr>
              <a:t>freq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tfidf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8D02EB3-FB60-452B-B3EC-6B366179661D}"/>
              </a:ext>
            </a:extLst>
          </p:cNvPr>
          <p:cNvSpPr txBox="1"/>
          <p:nvPr/>
        </p:nvSpPr>
        <p:spPr>
          <a:xfrm>
            <a:off x="6382871" y="922201"/>
            <a:ext cx="2958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accent1">
                    <a:lumMod val="75000"/>
                  </a:schemeClr>
                </a:solidFill>
              </a:rPr>
              <a:t>Tokenizer :</a:t>
            </a:r>
            <a:r>
              <a:rPr lang="ko-KR" altLang="en-US" sz="1900" dirty="0">
                <a:solidFill>
                  <a:schemeClr val="accent1">
                    <a:lumMod val="75000"/>
                  </a:schemeClr>
                </a:solidFill>
              </a:rPr>
              <a:t>문자열을 토큰으로 분리하는 함수</a:t>
            </a:r>
          </a:p>
        </p:txBody>
      </p:sp>
    </p:spTree>
    <p:extLst>
      <p:ext uri="{BB962C8B-B14F-4D97-AF65-F5344CB8AC3E}">
        <p14:creationId xmlns:p14="http://schemas.microsoft.com/office/powerpoint/2010/main" val="30302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MNIST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이미지에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컨브넷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훈련하기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" y="381545"/>
            <a:ext cx="532883" cy="532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11BEFA-E0BC-4A7A-85E2-F38006C1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88" y="1235366"/>
            <a:ext cx="9026223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94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2693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272977" y="5478511"/>
            <a:ext cx="2223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7" y="5035137"/>
            <a:ext cx="550950" cy="4433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6CBEE0B-45DA-42B2-800C-8EA6948BD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36"/>
          <a:stretch/>
        </p:blipFill>
        <p:spPr>
          <a:xfrm>
            <a:off x="3146543" y="1590778"/>
            <a:ext cx="7768579" cy="47714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D029E39-FD3C-4E91-ABEA-0F5C9225EC4C}"/>
              </a:ext>
            </a:extLst>
          </p:cNvPr>
          <p:cNvSpPr/>
          <p:nvPr/>
        </p:nvSpPr>
        <p:spPr>
          <a:xfrm>
            <a:off x="548452" y="113450"/>
            <a:ext cx="125305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출력 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나는 종점을 시점으로 바꾼다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', '</a:t>
            </a:r>
            <a:r>
              <a:rPr lang="ko-KR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우리 집 강아지 이름은 </a:t>
            </a:r>
            <a:r>
              <a:rPr lang="ko-KR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별이입니다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.’]  #samples </a:t>
            </a:r>
          </a:p>
          <a:p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[[1, 2, 3, 4], [5, 6, 7, 8, 9]] #sequences</a:t>
            </a:r>
          </a:p>
          <a:p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[[0. 1. 1. ... 0. 0. 0.] [0. 0. 0. ... 0. 0. 0.]] #</a:t>
            </a: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one_hot_results</a:t>
            </a:r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Courier New" panose="02070309020205020404" pitchFamily="49" charset="0"/>
              </a:rPr>
              <a:t>Found 9 unique tokens. # </a:t>
            </a:r>
            <a:r>
              <a:rPr lang="en-US" altLang="ko-KR" dirty="0" err="1">
                <a:solidFill>
                  <a:schemeClr val="bg1"/>
                </a:solidFill>
                <a:latin typeface="Courier New" panose="02070309020205020404" pitchFamily="49" charset="0"/>
              </a:rPr>
              <a:t>word_index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33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371184" y="80997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21" y="28613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FE5880-D5FD-4061-90C1-AA4439B4F27C}"/>
              </a:ext>
            </a:extLst>
          </p:cNvPr>
          <p:cNvSpPr txBox="1"/>
          <p:nvPr/>
        </p:nvSpPr>
        <p:spPr>
          <a:xfrm>
            <a:off x="268459" y="80997"/>
            <a:ext cx="11483654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핫 인코딩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&lt;</a:t>
            </a:r>
            <a:r>
              <a:rPr lang="ko-KR" altLang="en-US" sz="2000" dirty="0" err="1">
                <a:solidFill>
                  <a:schemeClr val="bg1"/>
                </a:solidFill>
              </a:rPr>
              <a:t>해싱기법을</a:t>
            </a:r>
            <a:r>
              <a:rPr lang="ko-KR" altLang="en-US" sz="2000" dirty="0">
                <a:solidFill>
                  <a:schemeClr val="bg1"/>
                </a:solidFill>
              </a:rPr>
              <a:t> 사용한 단어 수준의 원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핫 인코딩하기</a:t>
            </a:r>
            <a:r>
              <a:rPr lang="en-US" altLang="ko-KR" sz="2000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인덱스 따로 설정</a:t>
            </a:r>
            <a:r>
              <a:rPr lang="en-US" altLang="ko-KR" sz="2000" dirty="0">
                <a:solidFill>
                  <a:schemeClr val="bg1"/>
                </a:solidFill>
              </a:rPr>
              <a:t>x, key</a:t>
            </a:r>
            <a:r>
              <a:rPr lang="ko-KR" altLang="en-US" sz="2000" dirty="0">
                <a:solidFill>
                  <a:schemeClr val="bg1"/>
                </a:solidFill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</a:rPr>
              <a:t>value</a:t>
            </a:r>
            <a:r>
              <a:rPr lang="ko-KR" altLang="en-US" sz="2000" dirty="0">
                <a:solidFill>
                  <a:schemeClr val="bg1"/>
                </a:solidFill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</a:rPr>
              <a:t>hash</a:t>
            </a:r>
            <a:r>
              <a:rPr lang="ko-KR" altLang="en-US" sz="2000" dirty="0">
                <a:solidFill>
                  <a:schemeClr val="bg1"/>
                </a:solidFill>
              </a:rPr>
              <a:t>값을 사용하게 함 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>
                <a:solidFill>
                  <a:schemeClr val="bg1"/>
                </a:solidFill>
              </a:rPr>
              <a:t>인덱스가 </a:t>
            </a:r>
            <a:r>
              <a:rPr lang="ko-KR" altLang="en-US" sz="2000" dirty="0" err="1">
                <a:solidFill>
                  <a:schemeClr val="bg1"/>
                </a:solidFill>
              </a:rPr>
              <a:t>필요없음</a:t>
            </a:r>
            <a:r>
              <a:rPr lang="ko-KR" altLang="en-US" sz="2000" dirty="0">
                <a:solidFill>
                  <a:schemeClr val="bg1"/>
                </a:solidFill>
              </a:rPr>
              <a:t> 메모리 절약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							  - </a:t>
            </a:r>
            <a:r>
              <a:rPr lang="ko-KR" altLang="en-US" sz="2000" dirty="0">
                <a:solidFill>
                  <a:schemeClr val="bg1"/>
                </a:solidFill>
              </a:rPr>
              <a:t>해시충돌 </a:t>
            </a:r>
            <a:r>
              <a:rPr lang="en-US" altLang="ko-KR" sz="2000" dirty="0">
                <a:solidFill>
                  <a:schemeClr val="bg1"/>
                </a:solidFill>
              </a:rPr>
              <a:t>: hash</a:t>
            </a:r>
            <a:r>
              <a:rPr lang="ko-KR" altLang="en-US" sz="2000" dirty="0">
                <a:solidFill>
                  <a:schemeClr val="bg1"/>
                </a:solidFill>
              </a:rPr>
              <a:t>된 값이 겹칠 수 있다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9CDD8A-1DF8-4985-8C7D-FC92837C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9" y="2012870"/>
            <a:ext cx="11544140" cy="4897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7177F7-ABBD-4D8A-8644-CB34C21DBBF6}"/>
              </a:ext>
            </a:extLst>
          </p:cNvPr>
          <p:cNvSpPr txBox="1"/>
          <p:nvPr/>
        </p:nvSpPr>
        <p:spPr>
          <a:xfrm>
            <a:off x="3030070" y="3641074"/>
            <a:ext cx="32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-&gt;</a:t>
            </a:r>
            <a:r>
              <a:rPr lang="ko-KR" altLang="en-US" b="1" dirty="0"/>
              <a:t>해시충돌 일으키기 </a:t>
            </a:r>
            <a:endParaRPr lang="en-US" altLang="ko-KR" b="1" dirty="0"/>
          </a:p>
          <a:p>
            <a:r>
              <a:rPr lang="ko-KR" altLang="en-US" b="1" dirty="0"/>
              <a:t>   원래는 </a:t>
            </a:r>
            <a:r>
              <a:rPr lang="en-US" altLang="ko-KR" b="1" dirty="0"/>
              <a:t>1000</a:t>
            </a:r>
            <a:r>
              <a:rPr lang="ko-KR" altLang="en-US" b="1" dirty="0"/>
              <a:t>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2682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E6E777-C3A5-454B-88EA-EB39035D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43" y="757461"/>
            <a:ext cx="3993120" cy="3170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30C1A5-A0A7-44C0-A772-E7B128CB8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59" y="757461"/>
            <a:ext cx="5463130" cy="7660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A1D9F5A-27AB-4CEB-9449-0525D7966F4A}"/>
              </a:ext>
            </a:extLst>
          </p:cNvPr>
          <p:cNvSpPr/>
          <p:nvPr/>
        </p:nvSpPr>
        <p:spPr>
          <a:xfrm>
            <a:off x="388333" y="4713975"/>
            <a:ext cx="5416425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[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'The cat sat on the mat.’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'The dog ate my homework.'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4958A-071F-4ADA-8321-4E62746BB313}"/>
              </a:ext>
            </a:extLst>
          </p:cNvPr>
          <p:cNvSpPr txBox="1"/>
          <p:nvPr/>
        </p:nvSpPr>
        <p:spPr>
          <a:xfrm>
            <a:off x="5880745" y="388129"/>
            <a:ext cx="492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0] [1]  [2]  [3]  [4]  [5]  [6]  [7]  [8]  [9]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8B219A3-07F8-47BD-902A-B25E92818926}"/>
              </a:ext>
            </a:extLst>
          </p:cNvPr>
          <p:cNvSpPr/>
          <p:nvPr/>
        </p:nvSpPr>
        <p:spPr>
          <a:xfrm>
            <a:off x="8509657" y="5762505"/>
            <a:ext cx="431321" cy="707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3C8305-2172-4285-9442-EEA60F1CF809}"/>
              </a:ext>
            </a:extLst>
          </p:cNvPr>
          <p:cNvSpPr txBox="1"/>
          <p:nvPr/>
        </p:nvSpPr>
        <p:spPr>
          <a:xfrm>
            <a:off x="10300796" y="4526055"/>
            <a:ext cx="145817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The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Dog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Ate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homework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C19597-31C7-451F-B535-4A60899AFA0F}"/>
              </a:ext>
            </a:extLst>
          </p:cNvPr>
          <p:cNvSpPr txBox="1"/>
          <p:nvPr/>
        </p:nvSpPr>
        <p:spPr>
          <a:xfrm>
            <a:off x="3071272" y="96410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&gt;&gt;&gt;print(index)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378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데이터 다루기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1A060A-13C9-4DE4-BD12-86F3E1D5FD7F}"/>
              </a:ext>
            </a:extLst>
          </p:cNvPr>
          <p:cNvSpPr txBox="1"/>
          <p:nvPr/>
        </p:nvSpPr>
        <p:spPr>
          <a:xfrm>
            <a:off x="1661991" y="1479524"/>
            <a:ext cx="8868017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&lt;</a:t>
            </a:r>
            <a:r>
              <a:rPr lang="ko-KR" altLang="en-US" sz="2400" b="1" dirty="0">
                <a:solidFill>
                  <a:schemeClr val="bg1"/>
                </a:solidFill>
              </a:rPr>
              <a:t>원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</a:rPr>
              <a:t>핫 인코딩 특징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단점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+ </a:t>
            </a:r>
            <a:r>
              <a:rPr lang="ko-KR" altLang="en-US" sz="2400" dirty="0">
                <a:solidFill>
                  <a:schemeClr val="bg1"/>
                </a:solidFill>
              </a:rPr>
              <a:t>차원을 축소할 수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+ </a:t>
            </a:r>
            <a:r>
              <a:rPr lang="ko-KR" altLang="en-US" sz="2400" dirty="0">
                <a:solidFill>
                  <a:schemeClr val="bg1"/>
                </a:solidFill>
              </a:rPr>
              <a:t>범주형 자료를 연속형으로 표현할 수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+ </a:t>
            </a:r>
            <a:r>
              <a:rPr lang="ko-KR" altLang="en-US" sz="2400" dirty="0">
                <a:solidFill>
                  <a:schemeClr val="bg1"/>
                </a:solidFill>
              </a:rPr>
              <a:t>의미를 도출하기에 용이하다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변수들 간의 관계를 알 수 없다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범주의 개수가 늘어날수록 차원이 기하급수적으로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   늘어나서 학습속도저하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성능저하가 나타날 수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963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1A060A-13C9-4DE4-BD12-86F3E1D5FD7F}"/>
              </a:ext>
            </a:extLst>
          </p:cNvPr>
          <p:cNvSpPr txBox="1"/>
          <p:nvPr/>
        </p:nvSpPr>
        <p:spPr>
          <a:xfrm>
            <a:off x="4267826" y="619195"/>
            <a:ext cx="52472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단어 </a:t>
            </a:r>
            <a:r>
              <a:rPr lang="ko-KR" altLang="en-US" sz="2800" dirty="0" err="1">
                <a:solidFill>
                  <a:schemeClr val="bg1"/>
                </a:solidFill>
              </a:rPr>
              <a:t>임베딩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200" dirty="0">
                <a:solidFill>
                  <a:schemeClr val="bg1"/>
                </a:solidFill>
              </a:rPr>
              <a:t>밀집</a:t>
            </a:r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-</a:t>
            </a:r>
            <a:r>
              <a:rPr lang="ko-KR" altLang="en-US" sz="2200" dirty="0" err="1">
                <a:solidFill>
                  <a:schemeClr val="bg1"/>
                </a:solidFill>
              </a:rPr>
              <a:t>저차원</a:t>
            </a:r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-</a:t>
            </a:r>
            <a:r>
              <a:rPr lang="ko-KR" altLang="en-US" sz="2200" dirty="0">
                <a:solidFill>
                  <a:schemeClr val="bg1"/>
                </a:solidFill>
              </a:rPr>
              <a:t>데이터로부터 학습</a:t>
            </a:r>
            <a:endParaRPr lang="en-US" altLang="ko-KR" sz="2200" dirty="0">
              <a:solidFill>
                <a:schemeClr val="bg1"/>
              </a:solidFill>
            </a:endParaRPr>
          </a:p>
          <a:p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ko-KR" altLang="en-US" sz="2200" dirty="0">
                <a:solidFill>
                  <a:schemeClr val="bg1"/>
                </a:solidFill>
              </a:rPr>
              <a:t>단어 </a:t>
            </a:r>
            <a:r>
              <a:rPr lang="ko-KR" altLang="en-US" sz="2200" dirty="0" err="1">
                <a:solidFill>
                  <a:schemeClr val="bg1"/>
                </a:solidFill>
              </a:rPr>
              <a:t>임베딩이</a:t>
            </a:r>
            <a:r>
              <a:rPr lang="ko-KR" altLang="en-US" sz="2200" dirty="0">
                <a:solidFill>
                  <a:schemeClr val="bg1"/>
                </a:solidFill>
              </a:rPr>
              <a:t> 원</a:t>
            </a:r>
            <a:r>
              <a:rPr lang="en-US" altLang="ko-KR" sz="2200" dirty="0">
                <a:solidFill>
                  <a:schemeClr val="bg1"/>
                </a:solidFill>
              </a:rPr>
              <a:t>-</a:t>
            </a:r>
            <a:r>
              <a:rPr lang="ko-KR" altLang="en-US" sz="2200" dirty="0" err="1">
                <a:solidFill>
                  <a:schemeClr val="bg1"/>
                </a:solidFill>
              </a:rPr>
              <a:t>핫인코딩보다</a:t>
            </a:r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dirty="0">
                <a:solidFill>
                  <a:schemeClr val="bg1"/>
                </a:solidFill>
              </a:rPr>
              <a:t>더 많은 정보를 적은 차원에 저장한다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D7FE06-DA52-480B-A9C1-C39E3312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74" y="890402"/>
            <a:ext cx="3668231" cy="3514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0BF46D6-FB0C-4FF8-8EBA-390E5759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5" y="4307756"/>
            <a:ext cx="6684702" cy="246924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4E833B5-CA76-4340-8677-137EA0C36E47}"/>
              </a:ext>
            </a:extLst>
          </p:cNvPr>
          <p:cNvSpPr/>
          <p:nvPr/>
        </p:nvSpPr>
        <p:spPr>
          <a:xfrm>
            <a:off x="7483193" y="3429000"/>
            <a:ext cx="45315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* </a:t>
            </a:r>
            <a:r>
              <a:rPr lang="ko-KR" altLang="en-US" sz="2800" dirty="0">
                <a:solidFill>
                  <a:schemeClr val="bg1"/>
                </a:solidFill>
              </a:rPr>
              <a:t>두 단어 벡터 사이의 거리는 의미 거리와 비례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비슷한 단어일수록 가까이 </a:t>
            </a:r>
            <a:r>
              <a:rPr lang="ko-KR" altLang="en-US" sz="2800" dirty="0" err="1">
                <a:solidFill>
                  <a:schemeClr val="bg1"/>
                </a:solidFill>
              </a:rPr>
              <a:t>임베딩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원</a:t>
            </a:r>
            <a:r>
              <a:rPr lang="en-US" altLang="ko-KR" sz="2800" dirty="0">
                <a:solidFill>
                  <a:schemeClr val="bg1"/>
                </a:solidFill>
              </a:rPr>
              <a:t>-</a:t>
            </a:r>
            <a:r>
              <a:rPr lang="ko-KR" altLang="en-US" sz="2800" dirty="0">
                <a:solidFill>
                  <a:schemeClr val="bg1"/>
                </a:solidFill>
              </a:rPr>
              <a:t>핫 인코딩은 단어 사이가 모두 같으므로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의미거리 파악 </a:t>
            </a:r>
            <a:r>
              <a:rPr lang="en-US" altLang="ko-KR" sz="2800" dirty="0">
                <a:solidFill>
                  <a:schemeClr val="bg1"/>
                </a:solidFill>
              </a:rPr>
              <a:t>x)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13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1A060A-13C9-4DE4-BD12-86F3E1D5FD7F}"/>
              </a:ext>
            </a:extLst>
          </p:cNvPr>
          <p:cNvSpPr txBox="1"/>
          <p:nvPr/>
        </p:nvSpPr>
        <p:spPr>
          <a:xfrm>
            <a:off x="4492067" y="147383"/>
            <a:ext cx="4800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&lt;IMDB </a:t>
            </a:r>
            <a:r>
              <a:rPr lang="ko-KR" altLang="en-US" sz="2800" dirty="0">
                <a:solidFill>
                  <a:schemeClr val="bg1"/>
                </a:solidFill>
              </a:rPr>
              <a:t>영화 리뷰 감성 예측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데이터로드 </a:t>
            </a:r>
            <a:r>
              <a:rPr lang="en-US" altLang="ko-KR" sz="28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B8FD8BD4-CECB-45DD-8D53-831876D2A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74" y="1262819"/>
            <a:ext cx="969689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keras.datasets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preprocessing</a:t>
            </a:r>
            <a:endParaRPr lang="en-US" altLang="ko-K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특성으로 사용할 단어의 수</a:t>
            </a: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사용할 텍스트의 길이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imdb.load_data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정수 리스트로 데이터를 </a:t>
            </a:r>
            <a:r>
              <a:rPr lang="ko-KR" altLang="ko-KR" sz="22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로드합니다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preprocessing.sequence.pad_sequences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preprocessing.sequence.pad_sequences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리스트를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2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samples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2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maxlen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크기의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 2D 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정수 </a:t>
            </a:r>
            <a:r>
              <a:rPr lang="ko-KR" altLang="ko-KR" sz="22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텐서로</a:t>
            </a:r>
            <a:r>
              <a:rPr lang="ko-KR" altLang="ko-KR" sz="22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변환합니다</a:t>
            </a:r>
            <a:r>
              <a:rPr lang="ko-KR" altLang="ko-KR" sz="2200" i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kumimoji="0" lang="ko-KR" altLang="ko-K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46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7" y="147382"/>
            <a:ext cx="1924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Pad_sequence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5D33757-3496-40DA-BDEC-9EA54023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37" y="80997"/>
            <a:ext cx="6960547" cy="6710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E4600B-FBEA-4107-ADFE-36C9DF39EE20}"/>
              </a:ext>
            </a:extLst>
          </p:cNvPr>
          <p:cNvSpPr txBox="1"/>
          <p:nvPr/>
        </p:nvSpPr>
        <p:spPr>
          <a:xfrm>
            <a:off x="509874" y="2026723"/>
            <a:ext cx="1924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길이가 같지 않고 적거나 많을 때 일정한 길이로 맞춰 줄 때 사용한다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/>
            </a:r>
            <a:br>
              <a:rPr lang="ko-KR" altLang="en-US" sz="2000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02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3"/>
            <a:ext cx="599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13829E4-2EFD-4847-AFB3-8471FFEAEA10}"/>
              </a:ext>
            </a:extLst>
          </p:cNvPr>
          <p:cNvSpPr txBox="1"/>
          <p:nvPr/>
        </p:nvSpPr>
        <p:spPr>
          <a:xfrm>
            <a:off x="4492067" y="147383"/>
            <a:ext cx="4800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&lt;IMDB </a:t>
            </a:r>
            <a:r>
              <a:rPr lang="ko-KR" altLang="en-US" sz="2800" dirty="0">
                <a:solidFill>
                  <a:schemeClr val="bg1"/>
                </a:solidFill>
              </a:rPr>
              <a:t>영화 리뷰 감성 예측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dirty="0">
                <a:solidFill>
                  <a:schemeClr val="bg1"/>
                </a:solidFill>
              </a:rPr>
              <a:t> 층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분류기 사용 </a:t>
            </a:r>
            <a:r>
              <a:rPr lang="en-US" altLang="ko-KR" sz="28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FD43A485-D945-4D5E-BC5B-1F13742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41" y="1216805"/>
            <a:ext cx="11682126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나중에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임베딩된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입력을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층에서 펼치기 위해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층에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input_length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지정합니다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input_length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층의 출력 크기는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8)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가 됩니다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# 3D </a:t>
            </a:r>
            <a:r>
              <a:rPr lang="ko-KR" altLang="ko-KR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임베딩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ko-KR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텐서를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samples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maxlen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 * 8) 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크기의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 2D </a:t>
            </a:r>
            <a:r>
              <a:rPr lang="ko-KR" altLang="ko-KR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텐서로</a:t>
            </a:r>
            <a:r>
              <a:rPr lang="ko-KR" altLang="ko-KR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펼칩니다</a:t>
            </a:r>
            <a:r>
              <a:rPr lang="ko-KR" altLang="ko-KR" i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분류기를 추가합니다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model.summary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D089A53-7A25-450A-B559-67212626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67" y="3161185"/>
            <a:ext cx="6251265" cy="24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6.1.2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사전 훈련된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사용하기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2CF337-799B-4792-A557-F757F4C9690F}"/>
              </a:ext>
            </a:extLst>
          </p:cNvPr>
          <p:cNvSpPr txBox="1"/>
          <p:nvPr/>
        </p:nvSpPr>
        <p:spPr>
          <a:xfrm>
            <a:off x="1155878" y="1535502"/>
            <a:ext cx="6452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충분한 데이터가 </a:t>
            </a:r>
            <a:r>
              <a:rPr lang="ko-KR" altLang="en-US" sz="2400" dirty="0" err="1">
                <a:solidFill>
                  <a:schemeClr val="bg1"/>
                </a:solidFill>
              </a:rPr>
              <a:t>없을때</a:t>
            </a:r>
            <a:r>
              <a:rPr lang="ko-KR" altLang="en-US" sz="2400" dirty="0">
                <a:solidFill>
                  <a:schemeClr val="bg1"/>
                </a:solidFill>
              </a:rPr>
              <a:t> 다른 문제에서 학습한 특성을 재사용 하는게 효율적이다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(= </a:t>
            </a:r>
            <a:r>
              <a:rPr lang="ko-KR" altLang="en-US" sz="2400" dirty="0">
                <a:solidFill>
                  <a:schemeClr val="bg1"/>
                </a:solidFill>
              </a:rPr>
              <a:t>이미지 분류문제에서의 </a:t>
            </a:r>
            <a:r>
              <a:rPr lang="ko-KR" altLang="en-US" sz="2400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컨브넷을</a:t>
            </a:r>
            <a:r>
              <a:rPr lang="ko-KR" altLang="en-US" sz="2400" dirty="0">
                <a:solidFill>
                  <a:schemeClr val="bg1"/>
                </a:solidFill>
              </a:rPr>
              <a:t> 사용하던 것 처럼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77436D-7E0E-4031-918E-42D0300D9B84}"/>
              </a:ext>
            </a:extLst>
          </p:cNvPr>
          <p:cNvSpPr txBox="1"/>
          <p:nvPr/>
        </p:nvSpPr>
        <p:spPr>
          <a:xfrm>
            <a:off x="1294686" y="3933646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bg1"/>
                </a:solidFill>
              </a:rPr>
              <a:t>대표적인 단어 </a:t>
            </a:r>
            <a:r>
              <a:rPr lang="ko-KR" altLang="en-US" sz="2400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dirty="0">
                <a:solidFill>
                  <a:schemeClr val="bg1"/>
                </a:solidFill>
              </a:rPr>
              <a:t> 알고리즘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r>
              <a:rPr lang="en-US" altLang="ko-KR" sz="2400" u="sng" dirty="0">
                <a:solidFill>
                  <a:schemeClr val="bg1"/>
                </a:solidFill>
              </a:rPr>
              <a:t>Glove</a:t>
            </a: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Word2vec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AC3073-190F-4C91-A3E9-583558437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201" y="3438883"/>
            <a:ext cx="4991100" cy="2828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75525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IMDB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텍스트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2CF337-799B-4792-A557-F757F4C9690F}"/>
              </a:ext>
            </a:extLst>
          </p:cNvPr>
          <p:cNvSpPr txBox="1"/>
          <p:nvPr/>
        </p:nvSpPr>
        <p:spPr>
          <a:xfrm>
            <a:off x="4620414" y="281367"/>
            <a:ext cx="4428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충분한 데이터가 </a:t>
            </a:r>
            <a:r>
              <a:rPr lang="ko-KR" altLang="en-US" sz="2200" dirty="0" err="1">
                <a:solidFill>
                  <a:schemeClr val="bg1"/>
                </a:solidFill>
              </a:rPr>
              <a:t>없을때</a:t>
            </a:r>
            <a:r>
              <a:rPr lang="ko-KR" altLang="en-US" sz="2200" dirty="0">
                <a:solidFill>
                  <a:schemeClr val="bg1"/>
                </a:solidFill>
              </a:rPr>
              <a:t> 다른 문제에서 학습한 특성을 재사용 하는게 효율적이다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007F9F72-27FD-49E6-AB78-B6A025DDC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16" y="1389363"/>
            <a:ext cx="10524288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aclImdb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label_type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neg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kumimoji="0" lang="ko-KR" altLang="en-US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1900" b="0" i="1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리뷰레이블</a:t>
            </a:r>
            <a:r>
              <a:rPr kumimoji="0" lang="en-US" altLang="ko-KR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en-US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긍정</a:t>
            </a:r>
            <a:r>
              <a:rPr kumimoji="0" lang="en-US" altLang="ko-KR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en-US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부정</a:t>
            </a:r>
            <a:r>
              <a:rPr kumimoji="0" lang="en-US" altLang="ko-KR" sz="19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dir_name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label_type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os.listdir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dir_name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 ==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txt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dir_name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'utf8'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texts.append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label_type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neg</a:t>
            </a:r>
            <a:r>
              <a:rPr kumimoji="0" lang="ko-KR" altLang="en-US" sz="1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#</a:t>
            </a:r>
            <a:r>
              <a:rPr kumimoji="0" lang="ko-KR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부정일 때 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labels.append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labels.append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#</a:t>
            </a:r>
            <a:r>
              <a:rPr kumimoji="0" lang="ko-KR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긍정일 때 </a:t>
            </a: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8E55AB4-2A6B-47D5-9BF9-349C95EDC35F}"/>
              </a:ext>
            </a:extLst>
          </p:cNvPr>
          <p:cNvSpPr/>
          <p:nvPr/>
        </p:nvSpPr>
        <p:spPr>
          <a:xfrm>
            <a:off x="9201571" y="373700"/>
            <a:ext cx="299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(=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이미지 분류문제에서의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사전훈련된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컨브넷을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사용하던 것 처럼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8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210467-139B-43DB-AAEA-37762AD856A0}"/>
              </a:ext>
            </a:extLst>
          </p:cNvPr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C3D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944880" y="463320"/>
            <a:ext cx="477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5.1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합성곱신경망소개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MNIST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이미지에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컨브넷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훈련하기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4" y="407836"/>
            <a:ext cx="532883" cy="5328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F0ABE0-3041-4E5B-9F56-A1A602CB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297146"/>
            <a:ext cx="9359482" cy="2515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6D14C4F-B449-4F65-A9D7-3D945FB42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3" t="1" r="-1" b="589"/>
          <a:stretch/>
        </p:blipFill>
        <p:spPr>
          <a:xfrm>
            <a:off x="4787348" y="3915753"/>
            <a:ext cx="4679741" cy="2523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BB3DAA-B2EA-4711-9943-9B8DCBBBB1C4}"/>
              </a:ext>
            </a:extLst>
          </p:cNvPr>
          <p:cNvSpPr txBox="1"/>
          <p:nvPr/>
        </p:nvSpPr>
        <p:spPr>
          <a:xfrm>
            <a:off x="9748563" y="4093067"/>
            <a:ext cx="193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◁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장에서 나온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완전연결신경망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087F41-7970-463E-A845-4F4C4F74CD3F}"/>
              </a:ext>
            </a:extLst>
          </p:cNvPr>
          <p:cNvSpPr txBox="1"/>
          <p:nvPr/>
        </p:nvSpPr>
        <p:spPr>
          <a:xfrm>
            <a:off x="9655798" y="1626023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◁ </a:t>
            </a:r>
            <a:r>
              <a:rPr lang="ko-KR" altLang="en-US" b="1" dirty="0" err="1">
                <a:solidFill>
                  <a:schemeClr val="bg1"/>
                </a:solidFill>
              </a:rPr>
              <a:t>합성곱</a:t>
            </a:r>
            <a:r>
              <a:rPr lang="ko-KR" altLang="en-US" b="1" dirty="0">
                <a:solidFill>
                  <a:schemeClr val="bg1"/>
                </a:solidFill>
              </a:rPr>
              <a:t> 신경망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53093B-7BB6-47D1-A084-EE25617C1430}"/>
              </a:ext>
            </a:extLst>
          </p:cNvPr>
          <p:cNvSpPr txBox="1"/>
          <p:nvPr/>
        </p:nvSpPr>
        <p:spPr>
          <a:xfrm>
            <a:off x="944880" y="4509113"/>
            <a:ext cx="3295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FF00"/>
                </a:solidFill>
              </a:rPr>
              <a:t>★☆정확도 향상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r>
              <a:rPr lang="en-US" altLang="ko-KR" sz="2400" b="1" dirty="0">
                <a:solidFill>
                  <a:srgbClr val="FFFF00"/>
                </a:solidFill>
              </a:rPr>
              <a:t>     </a:t>
            </a:r>
            <a:r>
              <a:rPr lang="ko-KR" altLang="en-US" sz="2400" b="1" dirty="0" err="1">
                <a:solidFill>
                  <a:srgbClr val="FFFF00"/>
                </a:solidFill>
              </a:rPr>
              <a:t>에러율</a:t>
            </a:r>
            <a:r>
              <a:rPr lang="ko-KR" altLang="en-US" sz="2400" b="1" dirty="0">
                <a:solidFill>
                  <a:srgbClr val="FFFF00"/>
                </a:solidFill>
              </a:rPr>
              <a:t> 감소 ★☆</a:t>
            </a:r>
          </a:p>
        </p:txBody>
      </p:sp>
    </p:spTree>
    <p:extLst>
      <p:ext uri="{BB962C8B-B14F-4D97-AF65-F5344CB8AC3E}">
        <p14:creationId xmlns:p14="http://schemas.microsoft.com/office/powerpoint/2010/main" val="1505666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토큰화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1A011BC9-5FEB-41A0-91EA-60880922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1658249"/>
            <a:ext cx="11574756" cy="47859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keras.preprocessing.text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keras.preprocessing.sequence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pad_sequences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 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en-US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길이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</a:t>
            </a:r>
            <a:r>
              <a:rPr kumimoji="0" lang="ko-KR" altLang="en-US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이상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단어 는 버립니다</a:t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 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훈련 샘플은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200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개입니다</a:t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validation_samples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 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검증 샘플은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10,000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개입니다</a:t>
            </a:r>
            <a:b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 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데이터셋에서 가장 빈도 높은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10,000</a:t>
            </a:r>
            <a:r>
              <a:rPr kumimoji="0" lang="ko-KR" altLang="ko-KR" sz="1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 단어만 사용합니다</a:t>
            </a: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en-US" altLang="ko-K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</a:t>
            </a:r>
            <a: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kumimoji="0" lang="ko-KR" altLang="ko-KR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22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22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단어 넘겨주기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tokenizer.fit_on_texts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sz="22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2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인덱스 자르고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ko-KR" sz="2200" b="0" i="1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2200" b="0" i="1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리스트에 저장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tokenizer.word_index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'%</a:t>
            </a:r>
            <a:r>
              <a:rPr kumimoji="0" lang="ko-KR" altLang="ko-KR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고유한 토큰을 찾았습니다</a:t>
            </a:r>
            <a:r>
              <a:rPr kumimoji="0" lang="ko-KR" altLang="ko-KR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pad_sequences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7A5963-3404-4EAF-A19E-CB7F4B2DB59E}"/>
              </a:ext>
            </a:extLst>
          </p:cNvPr>
          <p:cNvSpPr txBox="1"/>
          <p:nvPr/>
        </p:nvSpPr>
        <p:spPr>
          <a:xfrm>
            <a:off x="5737927" y="413825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벡터를 만들고 훈련세트와 검증세트로 분류</a:t>
            </a:r>
          </a:p>
        </p:txBody>
      </p:sp>
    </p:spTree>
    <p:extLst>
      <p:ext uri="{BB962C8B-B14F-4D97-AF65-F5344CB8AC3E}">
        <p14:creationId xmlns:p14="http://schemas.microsoft.com/office/powerpoint/2010/main" val="3858479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데이터 토큰화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7A5963-3404-4EAF-A19E-CB7F4B2DB59E}"/>
              </a:ext>
            </a:extLst>
          </p:cNvPr>
          <p:cNvSpPr txBox="1"/>
          <p:nvPr/>
        </p:nvSpPr>
        <p:spPr>
          <a:xfrm>
            <a:off x="5737927" y="413825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벡터를 만들고 훈련세트와 검증세트로 분류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E0764C90-D50B-4F7C-8430-78F417DF8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59" y="1797526"/>
            <a:ext cx="1065548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데이터를 훈련 세트와 검증 세트로 분할합니다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샘플이 순서대로 있기 때문에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부정 샘플</a:t>
            </a:r>
            <a:r>
              <a:rPr kumimoji="0" lang="en-US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0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 모두 나온 후에 긍정 샘플</a:t>
            </a:r>
            <a:r>
              <a:rPr kumimoji="0" lang="en-US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 옵니다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먼저 데이터를 섞습니다</a:t>
            </a:r>
            <a: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2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data.shape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np.random.shuffle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y_val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validation_samples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1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en-US" altLang="ko-KR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GloVe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내려받고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7A5963-3404-4EAF-A19E-CB7F4B2DB59E}"/>
              </a:ext>
            </a:extLst>
          </p:cNvPr>
          <p:cNvSpPr txBox="1"/>
          <p:nvPr/>
        </p:nvSpPr>
        <p:spPr>
          <a:xfrm>
            <a:off x="5962213" y="458725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u="sng" dirty="0">
                <a:solidFill>
                  <a:schemeClr val="bg1">
                    <a:lumMod val="85000"/>
                  </a:schemeClr>
                </a:solidFill>
              </a:rPr>
              <a:t>단어 </a:t>
            </a:r>
            <a:r>
              <a:rPr lang="ko-KR" altLang="en-US" sz="2800" b="1" u="sng" dirty="0" err="1">
                <a:solidFill>
                  <a:schemeClr val="bg1">
                    <a:lumMod val="85000"/>
                  </a:schemeClr>
                </a:solidFill>
              </a:rPr>
              <a:t>임베딩</a:t>
            </a:r>
            <a:r>
              <a:rPr lang="ko-KR" altLang="en-US" sz="2800" b="1" u="sng" dirty="0">
                <a:solidFill>
                  <a:schemeClr val="bg1">
                    <a:lumMod val="85000"/>
                  </a:schemeClr>
                </a:solidFill>
              </a:rPr>
              <a:t> 행렬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 준비하기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022AF9-BA95-451D-991F-9FB5A528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247775" y="1457325"/>
            <a:ext cx="9696450" cy="54006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F0E7B97-BECC-4435-A0C8-C44DD4D79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33" y="2542436"/>
            <a:ext cx="6235983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embeddings_index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glove_dir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'glove.6B.100d.txt'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"utf8"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embeddings_index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'%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단어 벡터를 찾았습니다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embeddings_index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27A568B1-CC1A-4E4E-946A-CB76F3ECD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817" y="2434714"/>
            <a:ext cx="5200750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embedding_matrix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word_index.items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embedding_vector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embeddings_index.get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embedding_vector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embedding_matrix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embedding_vector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000" i="1" dirty="0" err="1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임베딩</a:t>
            </a:r>
            <a:r>
              <a:rPr lang="ko-KR" altLang="ko-KR" sz="20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인덱스에 없는 단어는 모두</a:t>
            </a:r>
            <a:r>
              <a:rPr lang="ko-KR" altLang="ko-KR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0</a:t>
            </a:r>
            <a:r>
              <a:rPr lang="ko-KR" altLang="ko-KR" sz="2000" i="1" dirty="0">
                <a:solidFill>
                  <a:srgbClr val="80808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이 됩니다</a:t>
            </a:r>
            <a:r>
              <a:rPr lang="ko-KR" altLang="ko-KR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149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 정의하기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7A5963-3404-4EAF-A19E-CB7F4B2DB59E}"/>
              </a:ext>
            </a:extLst>
          </p:cNvPr>
          <p:cNvSpPr txBox="1"/>
          <p:nvPr/>
        </p:nvSpPr>
        <p:spPr>
          <a:xfrm>
            <a:off x="5962213" y="4587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>
                    <a:lumMod val="85000"/>
                  </a:schemeClr>
                </a:solidFill>
              </a:rPr>
              <a:t>이전과 동일한 구조의 모델 사용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50BC0301-A384-46BA-99D9-6CE7B39B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59" y="1480456"/>
            <a:ext cx="963597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input_length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model.summary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7F0F4D1-3F2A-4CD6-A000-7618E316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3" y="4102082"/>
            <a:ext cx="5731704" cy="25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6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588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모델에 </a:t>
            </a:r>
            <a:r>
              <a:rPr lang="en-US" altLang="ko-KR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GloVe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로드하기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 훈련과 평가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02B56123-7194-4A08-A9B2-77AA80492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66" y="1875988"/>
            <a:ext cx="681468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set_weights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embedding_matrix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model.layers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trainable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CE44FD-75AD-438D-9A87-65107D2EC6EC}"/>
              </a:ext>
            </a:extLst>
          </p:cNvPr>
          <p:cNvSpPr txBox="1"/>
          <p:nvPr/>
        </p:nvSpPr>
        <p:spPr>
          <a:xfrm>
            <a:off x="665341" y="2812211"/>
            <a:ext cx="6592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 </a:t>
            </a:r>
            <a:r>
              <a:rPr lang="ko-KR" altLang="en-US" sz="2000" dirty="0" err="1">
                <a:solidFill>
                  <a:schemeClr val="bg1"/>
                </a:solidFill>
              </a:rPr>
              <a:t>임베딩</a:t>
            </a:r>
            <a:r>
              <a:rPr lang="ko-KR" altLang="en-US" sz="2000" dirty="0">
                <a:solidFill>
                  <a:schemeClr val="bg1"/>
                </a:solidFill>
              </a:rPr>
              <a:t> 층에 준비된 </a:t>
            </a:r>
            <a:r>
              <a:rPr lang="en-US" altLang="ko-KR" sz="2000" dirty="0" err="1">
                <a:solidFill>
                  <a:schemeClr val="bg1"/>
                </a:solidFill>
              </a:rPr>
              <a:t>GloVe</a:t>
            </a:r>
            <a:r>
              <a:rPr lang="ko-KR" altLang="en-US" sz="2000" dirty="0">
                <a:solidFill>
                  <a:schemeClr val="bg1"/>
                </a:solidFill>
              </a:rPr>
              <a:t>행렬을 로드하고 </a:t>
            </a:r>
            <a:r>
              <a:rPr lang="ko-KR" altLang="en-US" sz="2000" dirty="0" err="1">
                <a:solidFill>
                  <a:schemeClr val="bg1"/>
                </a:solidFill>
              </a:rPr>
              <a:t>임베딩층을</a:t>
            </a:r>
            <a:r>
              <a:rPr lang="ko-KR" altLang="en-US" sz="2000" dirty="0">
                <a:solidFill>
                  <a:schemeClr val="bg1"/>
                </a:solidFill>
              </a:rPr>
              <a:t> 동결시킵니다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18B129BA-DACC-4148-9691-663028121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41" y="3748434"/>
            <a:ext cx="737894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binary_crossentropy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model.save_weights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'pre_trained_glove_model.h5'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CED9647-02CD-4DA7-8C62-B099D6D5BA2D}"/>
              </a:ext>
            </a:extLst>
          </p:cNvPr>
          <p:cNvSpPr txBox="1"/>
          <p:nvPr/>
        </p:nvSpPr>
        <p:spPr>
          <a:xfrm>
            <a:off x="8435348" y="4145249"/>
            <a:ext cx="3756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 </a:t>
            </a:r>
            <a:r>
              <a:rPr lang="ko-KR" altLang="en-US" sz="2000" dirty="0">
                <a:solidFill>
                  <a:schemeClr val="bg1"/>
                </a:solidFill>
              </a:rPr>
              <a:t>모델을 컴파일 하고 훈련합니다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그리고 저장합니다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92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97F808A-5E26-492A-9DD1-DF5DC5A0D9C6}"/>
              </a:ext>
            </a:extLst>
          </p:cNvPr>
          <p:cNvSpPr/>
          <p:nvPr/>
        </p:nvSpPr>
        <p:spPr>
          <a:xfrm>
            <a:off x="6301901" y="2004009"/>
            <a:ext cx="4961875" cy="33535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6A96A0B-5AE9-4BA5-A6C0-BBCBE6882E87}"/>
              </a:ext>
            </a:extLst>
          </p:cNvPr>
          <p:cNvSpPr/>
          <p:nvPr/>
        </p:nvSpPr>
        <p:spPr>
          <a:xfrm>
            <a:off x="776316" y="2004009"/>
            <a:ext cx="4961875" cy="33535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결과 그래프 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과대적합발생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A3C6D8-22C5-45D7-BDD8-B9782FA3A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80" y="2004009"/>
            <a:ext cx="4763585" cy="3353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E995C13-55A8-43BC-8707-021AEE0CE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6" y="2004009"/>
            <a:ext cx="4763585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698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97F808A-5E26-492A-9DD1-DF5DC5A0D9C6}"/>
              </a:ext>
            </a:extLst>
          </p:cNvPr>
          <p:cNvSpPr/>
          <p:nvPr/>
        </p:nvSpPr>
        <p:spPr>
          <a:xfrm>
            <a:off x="6301901" y="2004009"/>
            <a:ext cx="4961875" cy="33535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6A96A0B-5AE9-4BA5-A6C0-BBCBE6882E87}"/>
              </a:ext>
            </a:extLst>
          </p:cNvPr>
          <p:cNvSpPr/>
          <p:nvPr/>
        </p:nvSpPr>
        <p:spPr>
          <a:xfrm>
            <a:off x="776316" y="2004009"/>
            <a:ext cx="4961875" cy="33535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6.1.3.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모든 내용을 적용하기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원본 텍스트에서 단어 </a:t>
            </a:r>
            <a:r>
              <a:rPr lang="ko-KR" altLang="en-US" sz="20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임베딩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까지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결과 그래프 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과대적합발생</a:t>
            </a:r>
            <a:endParaRPr lang="en-US" altLang="ko-KR" sz="20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A3C6D8-22C5-45D7-BDD8-B9782FA3A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80" y="2004009"/>
            <a:ext cx="4763585" cy="3353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E995C13-55A8-43BC-8707-021AEE0CE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6" y="2004009"/>
            <a:ext cx="4763585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4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8DB477-FB76-4864-BF7D-B98CE16541AC}"/>
              </a:ext>
            </a:extLst>
          </p:cNvPr>
          <p:cNvSpPr txBox="1"/>
          <p:nvPr/>
        </p:nvSpPr>
        <p:spPr>
          <a:xfrm>
            <a:off x="776316" y="147382"/>
            <a:ext cx="442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6.1.4 </a:t>
            </a:r>
            <a:r>
              <a:rPr lang="ko-KR" altLang="en-US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정리 </a:t>
            </a:r>
            <a:r>
              <a:rPr lang="en-US" altLang="ko-KR" sz="2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F8B45B-D151-4B6F-9F09-119BE3BE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" y="80997"/>
            <a:ext cx="532883" cy="53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DC7FD9-0FFF-41F0-8F59-D3A874F57AA1}"/>
              </a:ext>
            </a:extLst>
          </p:cNvPr>
          <p:cNvSpPr txBox="1"/>
          <p:nvPr/>
        </p:nvSpPr>
        <p:spPr>
          <a:xfrm>
            <a:off x="1663148" y="1842052"/>
            <a:ext cx="886570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원본 텍스트를 신경망이 처리 할 수 있게 형태를 변환합니다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</a:rPr>
              <a:t>텍스트 </a:t>
            </a:r>
            <a:r>
              <a:rPr lang="en-US" altLang="ko-KR" sz="2400" dirty="0">
                <a:solidFill>
                  <a:schemeClr val="bg1"/>
                </a:solidFill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</a:rPr>
              <a:t>토큰 </a:t>
            </a:r>
            <a:r>
              <a:rPr lang="en-US" altLang="ko-KR" sz="2400" dirty="0">
                <a:solidFill>
                  <a:schemeClr val="bg1"/>
                </a:solidFill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</a:rPr>
              <a:t>벡터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dirty="0">
                <a:solidFill>
                  <a:schemeClr val="bg1"/>
                </a:solidFill>
              </a:rPr>
              <a:t> 층을 추가하여 토큰 </a:t>
            </a:r>
            <a:r>
              <a:rPr lang="ko-KR" altLang="en-US" sz="2400" dirty="0" err="1">
                <a:solidFill>
                  <a:schemeClr val="bg1"/>
                </a:solidFill>
              </a:rPr>
              <a:t>임베딩을</a:t>
            </a:r>
            <a:r>
              <a:rPr lang="ko-KR" altLang="en-US" sz="2400" dirty="0">
                <a:solidFill>
                  <a:schemeClr val="bg1"/>
                </a:solidFill>
              </a:rPr>
              <a:t> 학습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자연어 처리 문제일때 데이터가 부족하면 </a:t>
            </a:r>
            <a:r>
              <a:rPr lang="ko-KR" altLang="en-US" sz="2400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400" dirty="0">
                <a:solidFill>
                  <a:schemeClr val="bg1"/>
                </a:solidFill>
              </a:rPr>
              <a:t> 단어 </a:t>
            </a:r>
            <a:r>
              <a:rPr lang="ko-KR" altLang="en-US" sz="2400" dirty="0" err="1">
                <a:solidFill>
                  <a:schemeClr val="bg1"/>
                </a:solidFill>
              </a:rPr>
              <a:t>임베딩을</a:t>
            </a:r>
            <a:r>
              <a:rPr lang="ko-KR" altLang="en-US" sz="2400" dirty="0">
                <a:solidFill>
                  <a:schemeClr val="bg1"/>
                </a:solidFill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2603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3286125" y="2932430"/>
            <a:ext cx="55854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6.2</a:t>
            </a:r>
            <a:r>
              <a:rPr sz="360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  순환신경망 이해하기</a:t>
            </a:r>
            <a:endParaRPr lang="ko-KR" altLang="en-US" sz="3600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668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0" y="6543040"/>
            <a:ext cx="12192635" cy="315595"/>
          </a:xfrm>
          <a:prstGeom prst="rect">
            <a:avLst/>
          </a:prstGeom>
          <a:solidFill>
            <a:srgbClr val="C3DD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381635"/>
            <a:ext cx="4857115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>
                <a:solidFill>
                  <a:schemeClr val="bg1"/>
                </a:solidFill>
                <a:latin typeface="나눔스퀘어 ExtraBold" charset="0"/>
                <a:ea typeface="나눔스퀘어 ExtraBold" charset="0"/>
              </a:rPr>
              <a:t>순환 신경망 - 기본 구조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11003915" y="6576060"/>
            <a:ext cx="1188720" cy="2622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나눔스퀘어" charset="0"/>
                <a:ea typeface="나눔스퀘어" charset="0"/>
              </a:rPr>
              <a:t>별별선생 </a:t>
            </a:r>
            <a:r>
              <a:rPr lang="en-US" altLang="ko-KR" sz="1100">
                <a:latin typeface="나눔스퀘어" charset="0"/>
                <a:ea typeface="나눔스퀘어" charset="0"/>
              </a:rPr>
              <a:t>PPT 15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12475" y="5891530"/>
            <a:ext cx="685800" cy="6858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" y="2159000"/>
            <a:ext cx="10205085" cy="2160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62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3660</Words>
  <Application>Microsoft Office PowerPoint</Application>
  <PresentationFormat>사용자 지정</PresentationFormat>
  <Paragraphs>837</Paragraphs>
  <Slides>131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 WOOHEE</dc:creator>
  <cp:lastModifiedBy>윤인섭</cp:lastModifiedBy>
  <cp:revision>28</cp:revision>
  <dcterms:created xsi:type="dcterms:W3CDTF">2018-09-06T02:00:25Z</dcterms:created>
  <dcterms:modified xsi:type="dcterms:W3CDTF">2020-01-19T21:06:06Z</dcterms:modified>
</cp:coreProperties>
</file>